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5"/>
  </p:notesMasterIdLst>
  <p:handoutMasterIdLst>
    <p:handoutMasterId r:id="rId66"/>
  </p:handoutMasterIdLst>
  <p:sldIdLst>
    <p:sldId id="379" r:id="rId5"/>
    <p:sldId id="517" r:id="rId6"/>
    <p:sldId id="518" r:id="rId7"/>
    <p:sldId id="868" r:id="rId8"/>
    <p:sldId id="442" r:id="rId9"/>
    <p:sldId id="698" r:id="rId10"/>
    <p:sldId id="725" r:id="rId11"/>
    <p:sldId id="817" r:id="rId12"/>
    <p:sldId id="700" r:id="rId13"/>
    <p:sldId id="377" r:id="rId14"/>
    <p:sldId id="354" r:id="rId15"/>
    <p:sldId id="353" r:id="rId16"/>
    <p:sldId id="359" r:id="rId17"/>
    <p:sldId id="370" r:id="rId18"/>
    <p:sldId id="381" r:id="rId19"/>
    <p:sldId id="522" r:id="rId20"/>
    <p:sldId id="823" r:id="rId21"/>
    <p:sldId id="533" r:id="rId22"/>
    <p:sldId id="584" r:id="rId23"/>
    <p:sldId id="592" r:id="rId24"/>
    <p:sldId id="629" r:id="rId25"/>
    <p:sldId id="646" r:id="rId26"/>
    <p:sldId id="599" r:id="rId27"/>
    <p:sldId id="587" r:id="rId28"/>
    <p:sldId id="652" r:id="rId29"/>
    <p:sldId id="869" r:id="rId30"/>
    <p:sldId id="650" r:id="rId31"/>
    <p:sldId id="648" r:id="rId32"/>
    <p:sldId id="580" r:id="rId33"/>
    <p:sldId id="453" r:id="rId34"/>
    <p:sldId id="649" r:id="rId35"/>
    <p:sldId id="664" r:id="rId36"/>
    <p:sldId id="373" r:id="rId37"/>
    <p:sldId id="821" r:id="rId38"/>
    <p:sldId id="454" r:id="rId39"/>
    <p:sldId id="572" r:id="rId40"/>
    <p:sldId id="283" r:id="rId41"/>
    <p:sldId id="822" r:id="rId42"/>
    <p:sldId id="736" r:id="rId43"/>
    <p:sldId id="737" r:id="rId44"/>
    <p:sldId id="828" r:id="rId45"/>
    <p:sldId id="729" r:id="rId46"/>
    <p:sldId id="260" r:id="rId47"/>
    <p:sldId id="820" r:id="rId48"/>
    <p:sldId id="685" r:id="rId49"/>
    <p:sldId id="864" r:id="rId50"/>
    <p:sldId id="862" r:id="rId51"/>
    <p:sldId id="750" r:id="rId52"/>
    <p:sldId id="513" r:id="rId53"/>
    <p:sldId id="686" r:id="rId54"/>
    <p:sldId id="870" r:id="rId55"/>
    <p:sldId id="334" r:id="rId56"/>
    <p:sldId id="699" r:id="rId57"/>
    <p:sldId id="826" r:id="rId58"/>
    <p:sldId id="701" r:id="rId59"/>
    <p:sldId id="702" r:id="rId60"/>
    <p:sldId id="837" r:id="rId61"/>
    <p:sldId id="861" r:id="rId62"/>
    <p:sldId id="430" r:id="rId63"/>
    <p:sldId id="431" r:id="rId64"/>
  </p:sldIdLst>
  <p:sldSz cx="12192000" cy="6858000"/>
  <p:notesSz cx="9926638" cy="67976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äsentation &quot;Vielfältige Lern- und Beurteilungskultur&quot;" id="{E5861F35-A5BD-124A-84CA-FE7247C860CE}">
          <p14:sldIdLst>
            <p14:sldId id="379"/>
            <p14:sldId id="517"/>
          </p14:sldIdLst>
        </p14:section>
        <p14:section name="Motivation für eine Pädagogik der Vielfalt" id="{6CEFFF93-09EC-4340-9D60-50139F6D4B3E}">
          <p14:sldIdLst>
            <p14:sldId id="518"/>
            <p14:sldId id="868"/>
            <p14:sldId id="442"/>
            <p14:sldId id="698"/>
            <p14:sldId id="725"/>
          </p14:sldIdLst>
        </p14:section>
        <p14:section name="Grundlagen: Mit oder ohne Noten?" id="{4B608CA8-6E34-7B40-B9DC-E08BF4081F99}">
          <p14:sldIdLst>
            <p14:sldId id="817"/>
            <p14:sldId id="700"/>
            <p14:sldId id="377"/>
            <p14:sldId id="354"/>
            <p14:sldId id="353"/>
            <p14:sldId id="359"/>
            <p14:sldId id="370"/>
            <p14:sldId id="381"/>
            <p14:sldId id="522"/>
          </p14:sldIdLst>
        </p14:section>
        <p14:section name="Übersicht: Das alles ist Beurteilen" id="{F512AEE6-C1F6-2747-9529-D446760135BB}">
          <p14:sldIdLst/>
        </p14:section>
        <p14:section name="Vielfältige Beurteilungsanlässe" id="{11F178BF-D300-A94C-996B-6DA7634F8E72}">
          <p14:sldIdLst>
            <p14:sldId id="823"/>
            <p14:sldId id="533"/>
            <p14:sldId id="584"/>
            <p14:sldId id="592"/>
            <p14:sldId id="629"/>
            <p14:sldId id="646"/>
            <p14:sldId id="599"/>
            <p14:sldId id="587"/>
            <p14:sldId id="652"/>
            <p14:sldId id="869"/>
            <p14:sldId id="650"/>
            <p14:sldId id="648"/>
            <p14:sldId id="580"/>
            <p14:sldId id="453"/>
            <p14:sldId id="649"/>
            <p14:sldId id="664"/>
            <p14:sldId id="373"/>
          </p14:sldIdLst>
        </p14:section>
        <p14:section name="Lerngespräche" id="{66CAB2C5-FA47-DE45-8B93-688D8B452741}">
          <p14:sldIdLst>
            <p14:sldId id="821"/>
            <p14:sldId id="454"/>
            <p14:sldId id="572"/>
            <p14:sldId id="283"/>
          </p14:sldIdLst>
        </p14:section>
        <p14:section name="Screening, Notenkonferenz, Zeugnis" id="{43DA2844-5505-8E42-92E2-6D17956ADEF2}">
          <p14:sldIdLst>
            <p14:sldId id="822"/>
            <p14:sldId id="736"/>
            <p14:sldId id="737"/>
            <p14:sldId id="828"/>
            <p14:sldId id="729"/>
            <p14:sldId id="260"/>
          </p14:sldIdLst>
        </p14:section>
        <p14:section name="Leistungsdokumentation" id="{04734831-0C6A-3A4A-A209-202BE8432553}">
          <p14:sldIdLst>
            <p14:sldId id="820"/>
            <p14:sldId id="685"/>
            <p14:sldId id="864"/>
            <p14:sldId id="862"/>
            <p14:sldId id="750"/>
          </p14:sldIdLst>
        </p14:section>
        <p14:section name="Standard Staffeln" id="{7476B611-A605-784D-B06F-3D5598C473D2}">
          <p14:sldIdLst>
            <p14:sldId id="513"/>
            <p14:sldId id="686"/>
            <p14:sldId id="870"/>
            <p14:sldId id="334"/>
            <p14:sldId id="699"/>
            <p14:sldId id="826"/>
            <p14:sldId id="701"/>
            <p14:sldId id="702"/>
            <p14:sldId id="837"/>
          </p14:sldIdLst>
        </p14:section>
        <p14:section name="Left-overs" id="{456BB245-968A-F14B-9CCC-359E3F508321}">
          <p14:sldIdLst>
            <p14:sldId id="861"/>
            <p14:sldId id="430"/>
            <p14:sldId id="4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chs Stefan" initials="FS" lastIdx="1" clrIdx="0">
    <p:extLst>
      <p:ext uri="{19B8F6BF-5375-455C-9EA6-DF929625EA0E}">
        <p15:presenceInfo xmlns:p15="http://schemas.microsoft.com/office/powerpoint/2012/main" userId="Fuchs Stef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BC7"/>
    <a:srgbClr val="FBA8BF"/>
    <a:srgbClr val="FD69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3462" autoAdjust="0"/>
  </p:normalViewPr>
  <p:slideViewPr>
    <p:cSldViewPr snapToGrid="0">
      <p:cViewPr varScale="1">
        <p:scale>
          <a:sx n="103" d="100"/>
          <a:sy n="103" d="100"/>
        </p:scale>
        <p:origin x="876"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DDAA9-953D-4E7E-9219-A1B3425DC8B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0143C63-C084-42FE-AA0E-243087C0C19E}">
      <dgm:prSet/>
      <dgm:spPr/>
      <dgm:t>
        <a:bodyPr/>
        <a:lstStyle/>
        <a:p>
          <a:r>
            <a:rPr lang="de-CH"/>
            <a:t>… eine hohe Selbständigkeit</a:t>
          </a:r>
          <a:endParaRPr lang="en-US"/>
        </a:p>
      </dgm:t>
    </dgm:pt>
    <dgm:pt modelId="{9B545583-4670-45B1-A77B-7B522F4A1A21}" type="parTrans" cxnId="{5B266F91-4FB0-4D8B-9F2C-A58166D2B11F}">
      <dgm:prSet/>
      <dgm:spPr/>
      <dgm:t>
        <a:bodyPr/>
        <a:lstStyle/>
        <a:p>
          <a:endParaRPr lang="en-US"/>
        </a:p>
      </dgm:t>
    </dgm:pt>
    <dgm:pt modelId="{E27DE6B1-ED9F-43AC-93B4-B29E89834B0D}" type="sibTrans" cxnId="{5B266F91-4FB0-4D8B-9F2C-A58166D2B11F}">
      <dgm:prSet/>
      <dgm:spPr/>
      <dgm:t>
        <a:bodyPr/>
        <a:lstStyle/>
        <a:p>
          <a:endParaRPr lang="en-US"/>
        </a:p>
      </dgm:t>
    </dgm:pt>
    <dgm:pt modelId="{B5173CA5-CE7B-44BB-8A63-26CDCA637EF8}">
      <dgm:prSet/>
      <dgm:spPr/>
      <dgm:t>
        <a:bodyPr/>
        <a:lstStyle/>
        <a:p>
          <a:r>
            <a:rPr lang="de-CH"/>
            <a:t>… eine starke Orientierung auf die Lernprozesse</a:t>
          </a:r>
          <a:endParaRPr lang="en-US"/>
        </a:p>
      </dgm:t>
    </dgm:pt>
    <dgm:pt modelId="{AD871946-A0ED-41BD-9A2F-4D0ED66FC15C}" type="parTrans" cxnId="{97775D41-0237-46F0-A5B0-681762019EE2}">
      <dgm:prSet/>
      <dgm:spPr/>
      <dgm:t>
        <a:bodyPr/>
        <a:lstStyle/>
        <a:p>
          <a:endParaRPr lang="en-US"/>
        </a:p>
      </dgm:t>
    </dgm:pt>
    <dgm:pt modelId="{305144FD-F626-44A3-8941-E6627B915B1C}" type="sibTrans" cxnId="{97775D41-0237-46F0-A5B0-681762019EE2}">
      <dgm:prSet/>
      <dgm:spPr/>
      <dgm:t>
        <a:bodyPr/>
        <a:lstStyle/>
        <a:p>
          <a:endParaRPr lang="en-US"/>
        </a:p>
      </dgm:t>
    </dgm:pt>
    <dgm:pt modelId="{95066871-0A21-4B1A-94DC-33F60950544D}">
      <dgm:prSet/>
      <dgm:spPr/>
      <dgm:t>
        <a:bodyPr/>
        <a:lstStyle/>
        <a:p>
          <a:r>
            <a:rPr lang="de-CH"/>
            <a:t>… eine Hinwendung zu komplexen, alltagsnahen Aufgaben</a:t>
          </a:r>
          <a:endParaRPr lang="en-US"/>
        </a:p>
      </dgm:t>
    </dgm:pt>
    <dgm:pt modelId="{3485E070-64F6-4DB7-84C0-C08513AA6D32}" type="parTrans" cxnId="{D27AE210-CF25-4B29-BDBE-D348FD5F5B3D}">
      <dgm:prSet/>
      <dgm:spPr/>
      <dgm:t>
        <a:bodyPr/>
        <a:lstStyle/>
        <a:p>
          <a:endParaRPr lang="en-US"/>
        </a:p>
      </dgm:t>
    </dgm:pt>
    <dgm:pt modelId="{095949FD-C88C-44E1-AD04-21D7B2B8A60C}" type="sibTrans" cxnId="{D27AE210-CF25-4B29-BDBE-D348FD5F5B3D}">
      <dgm:prSet/>
      <dgm:spPr/>
      <dgm:t>
        <a:bodyPr/>
        <a:lstStyle/>
        <a:p>
          <a:endParaRPr lang="en-US"/>
        </a:p>
      </dgm:t>
    </dgm:pt>
    <dgm:pt modelId="{14E691CE-8E25-4D0C-B498-2035F9B97A21}">
      <dgm:prSet/>
      <dgm:spPr/>
      <dgm:t>
        <a:bodyPr/>
        <a:lstStyle/>
        <a:p>
          <a:r>
            <a:rPr lang="de-CH"/>
            <a:t>… Partizipation und Demokratisierung</a:t>
          </a:r>
          <a:endParaRPr lang="en-US"/>
        </a:p>
      </dgm:t>
    </dgm:pt>
    <dgm:pt modelId="{26AE2435-1C44-428F-9033-E571C40117B8}" type="parTrans" cxnId="{A9736A73-E946-490F-99F6-25BA67275FA9}">
      <dgm:prSet/>
      <dgm:spPr/>
      <dgm:t>
        <a:bodyPr/>
        <a:lstStyle/>
        <a:p>
          <a:endParaRPr lang="en-US"/>
        </a:p>
      </dgm:t>
    </dgm:pt>
    <dgm:pt modelId="{D2ED353D-D6C9-4262-BAC9-D143B7969A0C}" type="sibTrans" cxnId="{A9736A73-E946-490F-99F6-25BA67275FA9}">
      <dgm:prSet/>
      <dgm:spPr/>
      <dgm:t>
        <a:bodyPr/>
        <a:lstStyle/>
        <a:p>
          <a:endParaRPr lang="en-US"/>
        </a:p>
      </dgm:t>
    </dgm:pt>
    <dgm:pt modelId="{D7023168-16F9-4718-9FC4-FF355B9A9E4F}" type="pres">
      <dgm:prSet presAssocID="{F25DDAA9-953D-4E7E-9219-A1B3425DC8B4}" presName="linear" presStyleCnt="0">
        <dgm:presLayoutVars>
          <dgm:animLvl val="lvl"/>
          <dgm:resizeHandles val="exact"/>
        </dgm:presLayoutVars>
      </dgm:prSet>
      <dgm:spPr/>
    </dgm:pt>
    <dgm:pt modelId="{6B91DBA8-7564-4CA6-8B26-80B155A4D09B}" type="pres">
      <dgm:prSet presAssocID="{80143C63-C084-42FE-AA0E-243087C0C19E}" presName="parentText" presStyleLbl="node1" presStyleIdx="0" presStyleCnt="4">
        <dgm:presLayoutVars>
          <dgm:chMax val="0"/>
          <dgm:bulletEnabled val="1"/>
        </dgm:presLayoutVars>
      </dgm:prSet>
      <dgm:spPr/>
    </dgm:pt>
    <dgm:pt modelId="{3754B5D5-AD79-43BF-8749-81AAAB537EA4}" type="pres">
      <dgm:prSet presAssocID="{E27DE6B1-ED9F-43AC-93B4-B29E89834B0D}" presName="spacer" presStyleCnt="0"/>
      <dgm:spPr/>
    </dgm:pt>
    <dgm:pt modelId="{ABD15647-B656-4CF5-8F4D-4CD89E71AF37}" type="pres">
      <dgm:prSet presAssocID="{B5173CA5-CE7B-44BB-8A63-26CDCA637EF8}" presName="parentText" presStyleLbl="node1" presStyleIdx="1" presStyleCnt="4">
        <dgm:presLayoutVars>
          <dgm:chMax val="0"/>
          <dgm:bulletEnabled val="1"/>
        </dgm:presLayoutVars>
      </dgm:prSet>
      <dgm:spPr/>
    </dgm:pt>
    <dgm:pt modelId="{C719DB6B-2A7C-4B5A-B01B-0654CA1C43F8}" type="pres">
      <dgm:prSet presAssocID="{305144FD-F626-44A3-8941-E6627B915B1C}" presName="spacer" presStyleCnt="0"/>
      <dgm:spPr/>
    </dgm:pt>
    <dgm:pt modelId="{D7F60D9C-313A-4D52-B772-E3D02377A5F3}" type="pres">
      <dgm:prSet presAssocID="{95066871-0A21-4B1A-94DC-33F60950544D}" presName="parentText" presStyleLbl="node1" presStyleIdx="2" presStyleCnt="4">
        <dgm:presLayoutVars>
          <dgm:chMax val="0"/>
          <dgm:bulletEnabled val="1"/>
        </dgm:presLayoutVars>
      </dgm:prSet>
      <dgm:spPr/>
    </dgm:pt>
    <dgm:pt modelId="{8619B20F-B618-4A07-9F18-B7A2328971FE}" type="pres">
      <dgm:prSet presAssocID="{095949FD-C88C-44E1-AD04-21D7B2B8A60C}" presName="spacer" presStyleCnt="0"/>
      <dgm:spPr/>
    </dgm:pt>
    <dgm:pt modelId="{D9F165CB-DC9C-45B7-9E80-D1C049021F48}" type="pres">
      <dgm:prSet presAssocID="{14E691CE-8E25-4D0C-B498-2035F9B97A21}" presName="parentText" presStyleLbl="node1" presStyleIdx="3" presStyleCnt="4">
        <dgm:presLayoutVars>
          <dgm:chMax val="0"/>
          <dgm:bulletEnabled val="1"/>
        </dgm:presLayoutVars>
      </dgm:prSet>
      <dgm:spPr/>
    </dgm:pt>
  </dgm:ptLst>
  <dgm:cxnLst>
    <dgm:cxn modelId="{D27AE210-CF25-4B29-BDBE-D348FD5F5B3D}" srcId="{F25DDAA9-953D-4E7E-9219-A1B3425DC8B4}" destId="{95066871-0A21-4B1A-94DC-33F60950544D}" srcOrd="2" destOrd="0" parTransId="{3485E070-64F6-4DB7-84C0-C08513AA6D32}" sibTransId="{095949FD-C88C-44E1-AD04-21D7B2B8A60C}"/>
    <dgm:cxn modelId="{97775D41-0237-46F0-A5B0-681762019EE2}" srcId="{F25DDAA9-953D-4E7E-9219-A1B3425DC8B4}" destId="{B5173CA5-CE7B-44BB-8A63-26CDCA637EF8}" srcOrd="1" destOrd="0" parTransId="{AD871946-A0ED-41BD-9A2F-4D0ED66FC15C}" sibTransId="{305144FD-F626-44A3-8941-E6627B915B1C}"/>
    <dgm:cxn modelId="{A9736A73-E946-490F-99F6-25BA67275FA9}" srcId="{F25DDAA9-953D-4E7E-9219-A1B3425DC8B4}" destId="{14E691CE-8E25-4D0C-B498-2035F9B97A21}" srcOrd="3" destOrd="0" parTransId="{26AE2435-1C44-428F-9033-E571C40117B8}" sibTransId="{D2ED353D-D6C9-4262-BAC9-D143B7969A0C}"/>
    <dgm:cxn modelId="{A01C7458-CBCF-4B6E-B0C8-F6E807B9277F}" type="presOf" srcId="{B5173CA5-CE7B-44BB-8A63-26CDCA637EF8}" destId="{ABD15647-B656-4CF5-8F4D-4CD89E71AF37}" srcOrd="0" destOrd="0" presId="urn:microsoft.com/office/officeart/2005/8/layout/vList2"/>
    <dgm:cxn modelId="{788B8080-C319-4C92-955E-75258125D19C}" type="presOf" srcId="{80143C63-C084-42FE-AA0E-243087C0C19E}" destId="{6B91DBA8-7564-4CA6-8B26-80B155A4D09B}" srcOrd="0" destOrd="0" presId="urn:microsoft.com/office/officeart/2005/8/layout/vList2"/>
    <dgm:cxn modelId="{BC13D58B-B701-4DE6-96B2-C677763C2382}" type="presOf" srcId="{F25DDAA9-953D-4E7E-9219-A1B3425DC8B4}" destId="{D7023168-16F9-4718-9FC4-FF355B9A9E4F}" srcOrd="0" destOrd="0" presId="urn:microsoft.com/office/officeart/2005/8/layout/vList2"/>
    <dgm:cxn modelId="{5B266F91-4FB0-4D8B-9F2C-A58166D2B11F}" srcId="{F25DDAA9-953D-4E7E-9219-A1B3425DC8B4}" destId="{80143C63-C084-42FE-AA0E-243087C0C19E}" srcOrd="0" destOrd="0" parTransId="{9B545583-4670-45B1-A77B-7B522F4A1A21}" sibTransId="{E27DE6B1-ED9F-43AC-93B4-B29E89834B0D}"/>
    <dgm:cxn modelId="{F72F58A2-A40E-4ED2-86FD-E0525A6443DF}" type="presOf" srcId="{95066871-0A21-4B1A-94DC-33F60950544D}" destId="{D7F60D9C-313A-4D52-B772-E3D02377A5F3}" srcOrd="0" destOrd="0" presId="urn:microsoft.com/office/officeart/2005/8/layout/vList2"/>
    <dgm:cxn modelId="{6CFF33E0-7C3B-47FF-A00B-987A3EE5C9AB}" type="presOf" srcId="{14E691CE-8E25-4D0C-B498-2035F9B97A21}" destId="{D9F165CB-DC9C-45B7-9E80-D1C049021F48}" srcOrd="0" destOrd="0" presId="urn:microsoft.com/office/officeart/2005/8/layout/vList2"/>
    <dgm:cxn modelId="{C7CB584D-0A74-42AD-A7AA-2E006571726B}" type="presParOf" srcId="{D7023168-16F9-4718-9FC4-FF355B9A9E4F}" destId="{6B91DBA8-7564-4CA6-8B26-80B155A4D09B}" srcOrd="0" destOrd="0" presId="urn:microsoft.com/office/officeart/2005/8/layout/vList2"/>
    <dgm:cxn modelId="{754C6EB6-BE62-45E8-8477-3860A652BB2B}" type="presParOf" srcId="{D7023168-16F9-4718-9FC4-FF355B9A9E4F}" destId="{3754B5D5-AD79-43BF-8749-81AAAB537EA4}" srcOrd="1" destOrd="0" presId="urn:microsoft.com/office/officeart/2005/8/layout/vList2"/>
    <dgm:cxn modelId="{7F9C37C8-F177-49DE-92DF-4F620869E863}" type="presParOf" srcId="{D7023168-16F9-4718-9FC4-FF355B9A9E4F}" destId="{ABD15647-B656-4CF5-8F4D-4CD89E71AF37}" srcOrd="2" destOrd="0" presId="urn:microsoft.com/office/officeart/2005/8/layout/vList2"/>
    <dgm:cxn modelId="{64B80AAD-9DCE-4821-B9E1-1751E42F00C5}" type="presParOf" srcId="{D7023168-16F9-4718-9FC4-FF355B9A9E4F}" destId="{C719DB6B-2A7C-4B5A-B01B-0654CA1C43F8}" srcOrd="3" destOrd="0" presId="urn:microsoft.com/office/officeart/2005/8/layout/vList2"/>
    <dgm:cxn modelId="{52B1D785-07F6-42A7-95E1-E4B6E21AC647}" type="presParOf" srcId="{D7023168-16F9-4718-9FC4-FF355B9A9E4F}" destId="{D7F60D9C-313A-4D52-B772-E3D02377A5F3}" srcOrd="4" destOrd="0" presId="urn:microsoft.com/office/officeart/2005/8/layout/vList2"/>
    <dgm:cxn modelId="{B650A62D-7CE9-4967-954A-F611F252D476}" type="presParOf" srcId="{D7023168-16F9-4718-9FC4-FF355B9A9E4F}" destId="{8619B20F-B618-4A07-9F18-B7A2328971FE}" srcOrd="5" destOrd="0" presId="urn:microsoft.com/office/officeart/2005/8/layout/vList2"/>
    <dgm:cxn modelId="{62D46BD8-377D-4547-B223-C9D8CBBE9B26}" type="presParOf" srcId="{D7023168-16F9-4718-9FC4-FF355B9A9E4F}" destId="{D9F165CB-DC9C-45B7-9E80-D1C049021F4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1DBA8-7564-4CA6-8B26-80B155A4D09B}">
      <dsp:nvSpPr>
        <dsp:cNvPr id="0" name=""/>
        <dsp:cNvSpPr/>
      </dsp:nvSpPr>
      <dsp:spPr>
        <a:xfrm>
          <a:off x="0" y="36783"/>
          <a:ext cx="7302661" cy="11123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CH" sz="2800" kern="1200"/>
            <a:t>… eine hohe Selbständigkeit</a:t>
          </a:r>
          <a:endParaRPr lang="en-US" sz="2800" kern="1200"/>
        </a:p>
      </dsp:txBody>
      <dsp:txXfrm>
        <a:off x="54298" y="91081"/>
        <a:ext cx="7194065" cy="1003708"/>
      </dsp:txXfrm>
    </dsp:sp>
    <dsp:sp modelId="{ABD15647-B656-4CF5-8F4D-4CD89E71AF37}">
      <dsp:nvSpPr>
        <dsp:cNvPr id="0" name=""/>
        <dsp:cNvSpPr/>
      </dsp:nvSpPr>
      <dsp:spPr>
        <a:xfrm>
          <a:off x="0" y="1229727"/>
          <a:ext cx="7302661" cy="11123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CH" sz="2800" kern="1200"/>
            <a:t>… eine starke Orientierung auf die Lernprozesse</a:t>
          </a:r>
          <a:endParaRPr lang="en-US" sz="2800" kern="1200"/>
        </a:p>
      </dsp:txBody>
      <dsp:txXfrm>
        <a:off x="54298" y="1284025"/>
        <a:ext cx="7194065" cy="1003708"/>
      </dsp:txXfrm>
    </dsp:sp>
    <dsp:sp modelId="{D7F60D9C-313A-4D52-B772-E3D02377A5F3}">
      <dsp:nvSpPr>
        <dsp:cNvPr id="0" name=""/>
        <dsp:cNvSpPr/>
      </dsp:nvSpPr>
      <dsp:spPr>
        <a:xfrm>
          <a:off x="0" y="2422672"/>
          <a:ext cx="7302661" cy="11123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CH" sz="2800" kern="1200"/>
            <a:t>… eine Hinwendung zu komplexen, alltagsnahen Aufgaben</a:t>
          </a:r>
          <a:endParaRPr lang="en-US" sz="2800" kern="1200"/>
        </a:p>
      </dsp:txBody>
      <dsp:txXfrm>
        <a:off x="54298" y="2476970"/>
        <a:ext cx="7194065" cy="1003708"/>
      </dsp:txXfrm>
    </dsp:sp>
    <dsp:sp modelId="{D9F165CB-DC9C-45B7-9E80-D1C049021F48}">
      <dsp:nvSpPr>
        <dsp:cNvPr id="0" name=""/>
        <dsp:cNvSpPr/>
      </dsp:nvSpPr>
      <dsp:spPr>
        <a:xfrm>
          <a:off x="0" y="3615616"/>
          <a:ext cx="7302661" cy="11123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CH" sz="2800" kern="1200"/>
            <a:t>… Partizipation und Demokratisierung</a:t>
          </a:r>
          <a:endParaRPr lang="en-US" sz="2800" kern="1200"/>
        </a:p>
      </dsp:txBody>
      <dsp:txXfrm>
        <a:off x="54298" y="3669914"/>
        <a:ext cx="7194065" cy="10037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3"/>
          </p:nvPr>
        </p:nvSpPr>
        <p:spPr>
          <a:xfrm>
            <a:off x="5289612" y="5919400"/>
            <a:ext cx="4047106" cy="312926"/>
          </a:xfrm>
          <a:prstGeom prst="rect">
            <a:avLst/>
          </a:prstGeom>
        </p:spPr>
        <p:txBody>
          <a:bodyPr vert="horz" lIns="85116" tIns="42558" rIns="85116" bIns="42558" rtlCol="0" anchor="b"/>
          <a:lstStyle>
            <a:lvl1pPr algn="r">
              <a:defRPr sz="1200"/>
            </a:lvl1pPr>
          </a:lstStyle>
          <a:p>
            <a:fld id="{5BD756B4-4B5C-4A74-8435-5B475A37ED5E}" type="slidenum">
              <a:rPr lang="de-CH" smtClean="0"/>
              <a:t>‹Nr.›</a:t>
            </a:fld>
            <a:endParaRPr lang="de-CH"/>
          </a:p>
        </p:txBody>
      </p:sp>
    </p:spTree>
    <p:extLst>
      <p:ext uri="{BB962C8B-B14F-4D97-AF65-F5344CB8AC3E}">
        <p14:creationId xmlns:p14="http://schemas.microsoft.com/office/powerpoint/2010/main" val="648098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206375" y="219075"/>
            <a:ext cx="2236788" cy="1257300"/>
          </a:xfrm>
          <a:prstGeom prst="rect">
            <a:avLst/>
          </a:prstGeom>
          <a:noFill/>
          <a:ln w="12700">
            <a:solidFill>
              <a:prstClr val="black"/>
            </a:solidFill>
          </a:ln>
        </p:spPr>
        <p:txBody>
          <a:bodyPr vert="horz" lIns="85116" tIns="42558" rIns="85116" bIns="42558" rtlCol="0" anchor="ctr"/>
          <a:lstStyle/>
          <a:p>
            <a:endParaRPr lang="de-CH"/>
          </a:p>
        </p:txBody>
      </p:sp>
      <p:sp>
        <p:nvSpPr>
          <p:cNvPr id="5" name="Notizenplatzhalter 4"/>
          <p:cNvSpPr>
            <a:spLocks noGrp="1"/>
          </p:cNvSpPr>
          <p:nvPr>
            <p:ph type="body" sz="quarter" idx="3"/>
          </p:nvPr>
        </p:nvSpPr>
        <p:spPr>
          <a:xfrm>
            <a:off x="178829" y="1616390"/>
            <a:ext cx="8986288" cy="4197786"/>
          </a:xfrm>
          <a:prstGeom prst="rect">
            <a:avLst/>
          </a:prstGeom>
        </p:spPr>
        <p:txBody>
          <a:bodyPr vert="horz" lIns="85116" tIns="42558" rIns="85116" bIns="4255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6"/>
          <p:cNvSpPr>
            <a:spLocks noGrp="1"/>
          </p:cNvSpPr>
          <p:nvPr>
            <p:ph type="sldNum" sz="quarter" idx="5"/>
          </p:nvPr>
        </p:nvSpPr>
        <p:spPr>
          <a:xfrm>
            <a:off x="5289493" y="5919629"/>
            <a:ext cx="4046558" cy="312697"/>
          </a:xfrm>
          <a:prstGeom prst="rect">
            <a:avLst/>
          </a:prstGeom>
        </p:spPr>
        <p:txBody>
          <a:bodyPr vert="horz" lIns="85116" tIns="42558" rIns="85116" bIns="42558" rtlCol="0" anchor="b"/>
          <a:lstStyle>
            <a:lvl1pPr algn="r">
              <a:defRPr sz="1200"/>
            </a:lvl1pPr>
          </a:lstStyle>
          <a:p>
            <a:fld id="{457A3B32-368D-411E-A743-E0747E9C7700}" type="slidenum">
              <a:rPr lang="de-CH" smtClean="0"/>
              <a:t>‹Nr.›</a:t>
            </a:fld>
            <a:endParaRPr lang="de-CH"/>
          </a:p>
        </p:txBody>
      </p:sp>
    </p:spTree>
    <p:extLst>
      <p:ext uri="{BB962C8B-B14F-4D97-AF65-F5344CB8AC3E}">
        <p14:creationId xmlns:p14="http://schemas.microsoft.com/office/powerpoint/2010/main" val="916312057"/>
      </p:ext>
    </p:extLst>
  </p:cSld>
  <p:clrMap bg1="lt1" tx1="dk1" bg2="lt2" tx2="dk2" accent1="accent1" accent2="accent2" accent3="accent3" accent4="accent4" accent5="accent5" accent6="accent6" hlink="hlink" folHlink="folHlink"/>
  <p:notesStyle>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7963" y="201613"/>
            <a:ext cx="2232025" cy="1255712"/>
          </a:xfrm>
        </p:spPr>
      </p:sp>
      <p:sp>
        <p:nvSpPr>
          <p:cNvPr id="3" name="Notizenplatzhalter 2"/>
          <p:cNvSpPr>
            <a:spLocks noGrp="1"/>
          </p:cNvSpPr>
          <p:nvPr>
            <p:ph type="body" idx="1"/>
          </p:nvPr>
        </p:nvSpPr>
        <p:spPr/>
        <p:txBody>
          <a:bodyPr/>
          <a:lstStyle/>
          <a:p>
            <a:pPr defTabSz="851159">
              <a:defRPr/>
            </a:pPr>
            <a:endParaRPr lang="de-CH" sz="2400" dirty="0"/>
          </a:p>
          <a:p>
            <a:pPr defTabSz="851159">
              <a:defRPr/>
            </a:pPr>
            <a:endParaRPr lang="de-CH" sz="2400" dirty="0"/>
          </a:p>
        </p:txBody>
      </p:sp>
      <p:sp>
        <p:nvSpPr>
          <p:cNvPr id="4" name="Foliennummernplatzhalter 3"/>
          <p:cNvSpPr>
            <a:spLocks noGrp="1"/>
          </p:cNvSpPr>
          <p:nvPr>
            <p:ph type="sldNum" sz="quarter" idx="10"/>
          </p:nvPr>
        </p:nvSpPr>
        <p:spPr>
          <a:xfrm>
            <a:off x="5289493" y="5919629"/>
            <a:ext cx="4046558" cy="312697"/>
          </a:xfrm>
          <a:prstGeom prst="rect">
            <a:avLst/>
          </a:prstGeom>
        </p:spPr>
        <p:txBody>
          <a:bodyPr lIns="85116" tIns="42558" rIns="85116" bIns="42558"/>
          <a:lstStyle/>
          <a:p>
            <a:fld id="{83B5887F-0A21-4922-A3F0-D1D3B7AA2DC4}" type="slidenum">
              <a:rPr lang="de-CH" smtClean="0"/>
              <a:t>1</a:t>
            </a:fld>
            <a:endParaRPr lang="de-CH"/>
          </a:p>
        </p:txBody>
      </p:sp>
    </p:spTree>
    <p:extLst>
      <p:ext uri="{BB962C8B-B14F-4D97-AF65-F5344CB8AC3E}">
        <p14:creationId xmlns:p14="http://schemas.microsoft.com/office/powerpoint/2010/main" val="88730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188913"/>
            <a:ext cx="2235200" cy="1257300"/>
          </a:xfrm>
        </p:spPr>
      </p:sp>
      <p:sp>
        <p:nvSpPr>
          <p:cNvPr id="3" name="Notizenplatzhalter 2"/>
          <p:cNvSpPr>
            <a:spLocks noGrp="1"/>
          </p:cNvSpPr>
          <p:nvPr>
            <p:ph type="body" idx="1"/>
          </p:nvPr>
        </p:nvSpPr>
        <p:spPr/>
        <p:txBody>
          <a:bodyPr/>
          <a:lstStyle/>
          <a:p>
            <a:r>
              <a:rPr lang="de-CH" sz="1200" dirty="0"/>
              <a:t> </a:t>
            </a:r>
          </a:p>
          <a:p>
            <a:endParaRPr lang="de-CH" sz="1200" dirty="0"/>
          </a:p>
        </p:txBody>
      </p:sp>
      <p:sp>
        <p:nvSpPr>
          <p:cNvPr id="4" name="Foliennummernplatzhalter 3"/>
          <p:cNvSpPr>
            <a:spLocks noGrp="1"/>
          </p:cNvSpPr>
          <p:nvPr>
            <p:ph type="sldNum" sz="quarter" idx="10"/>
          </p:nvPr>
        </p:nvSpPr>
        <p:spPr>
          <a:xfrm>
            <a:off x="5289493" y="5919629"/>
            <a:ext cx="4046558" cy="312697"/>
          </a:xfrm>
          <a:prstGeom prst="rect">
            <a:avLst/>
          </a:prstGeom>
        </p:spPr>
        <p:txBody>
          <a:bodyPr lIns="85116" tIns="42558" rIns="85116" bIns="42558"/>
          <a:lstStyle/>
          <a:p>
            <a:fld id="{457A3B32-368D-411E-A743-E0747E9C7700}" type="slidenum">
              <a:rPr lang="de-CH" smtClean="0"/>
              <a:t>11</a:t>
            </a:fld>
            <a:endParaRPr lang="de-CH"/>
          </a:p>
        </p:txBody>
      </p:sp>
    </p:spTree>
    <p:extLst>
      <p:ext uri="{BB962C8B-B14F-4D97-AF65-F5344CB8AC3E}">
        <p14:creationId xmlns:p14="http://schemas.microsoft.com/office/powerpoint/2010/main" val="2467049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188913"/>
            <a:ext cx="2235200" cy="1257300"/>
          </a:xfrm>
        </p:spPr>
      </p:sp>
      <p:sp>
        <p:nvSpPr>
          <p:cNvPr id="3" name="Notizenplatzhalter 2"/>
          <p:cNvSpPr>
            <a:spLocks noGrp="1"/>
          </p:cNvSpPr>
          <p:nvPr>
            <p:ph type="body" idx="1"/>
          </p:nvPr>
        </p:nvSpPr>
        <p:spPr/>
        <p:txBody>
          <a:bodyPr/>
          <a:lstStyle/>
          <a:p>
            <a:endParaRPr lang="de-CH" sz="1200" dirty="0"/>
          </a:p>
        </p:txBody>
      </p:sp>
      <p:sp>
        <p:nvSpPr>
          <p:cNvPr id="4" name="Foliennummernplatzhalter 3"/>
          <p:cNvSpPr>
            <a:spLocks noGrp="1"/>
          </p:cNvSpPr>
          <p:nvPr>
            <p:ph type="sldNum" sz="quarter" idx="10"/>
          </p:nvPr>
        </p:nvSpPr>
        <p:spPr>
          <a:xfrm>
            <a:off x="5289493" y="5919629"/>
            <a:ext cx="4046558" cy="312697"/>
          </a:xfrm>
          <a:prstGeom prst="rect">
            <a:avLst/>
          </a:prstGeom>
        </p:spPr>
        <p:txBody>
          <a:bodyPr lIns="85116" tIns="42558" rIns="85116" bIns="42558"/>
          <a:lstStyle/>
          <a:p>
            <a:fld id="{457A3B32-368D-411E-A743-E0747E9C7700}" type="slidenum">
              <a:rPr lang="de-CH" smtClean="0"/>
              <a:t>12</a:t>
            </a:fld>
            <a:endParaRPr lang="de-CH"/>
          </a:p>
        </p:txBody>
      </p:sp>
    </p:spTree>
    <p:extLst>
      <p:ext uri="{BB962C8B-B14F-4D97-AF65-F5344CB8AC3E}">
        <p14:creationId xmlns:p14="http://schemas.microsoft.com/office/powerpoint/2010/main" val="1356319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188913"/>
            <a:ext cx="2235200" cy="12573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sz="2400" dirty="0"/>
          </a:p>
        </p:txBody>
      </p:sp>
      <p:sp>
        <p:nvSpPr>
          <p:cNvPr id="4" name="Foliennummernplatzhalter 3"/>
          <p:cNvSpPr>
            <a:spLocks noGrp="1"/>
          </p:cNvSpPr>
          <p:nvPr>
            <p:ph type="sldNum" sz="quarter" idx="10"/>
          </p:nvPr>
        </p:nvSpPr>
        <p:spPr>
          <a:xfrm>
            <a:off x="5289493" y="5919629"/>
            <a:ext cx="4046558" cy="312697"/>
          </a:xfrm>
          <a:prstGeom prst="rect">
            <a:avLst/>
          </a:prstGeom>
        </p:spPr>
        <p:txBody>
          <a:bodyPr lIns="85116" tIns="42558" rIns="85116" bIns="42558"/>
          <a:lstStyle/>
          <a:p>
            <a:fld id="{457A3B32-368D-411E-A743-E0747E9C7700}" type="slidenum">
              <a:rPr lang="de-CH" smtClean="0"/>
              <a:t>13</a:t>
            </a:fld>
            <a:endParaRPr lang="de-CH"/>
          </a:p>
        </p:txBody>
      </p:sp>
    </p:spTree>
    <p:extLst>
      <p:ext uri="{BB962C8B-B14F-4D97-AF65-F5344CB8AC3E}">
        <p14:creationId xmlns:p14="http://schemas.microsoft.com/office/powerpoint/2010/main" val="2383454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188913"/>
            <a:ext cx="2235200" cy="1257300"/>
          </a:xfrm>
        </p:spPr>
      </p:sp>
      <p:sp>
        <p:nvSpPr>
          <p:cNvPr id="3" name="Notizenplatzhalter 2"/>
          <p:cNvSpPr>
            <a:spLocks noGrp="1"/>
          </p:cNvSpPr>
          <p:nvPr>
            <p:ph type="body" idx="1"/>
          </p:nvPr>
        </p:nvSpPr>
        <p:spPr/>
        <p:txBody>
          <a:bodyPr/>
          <a:lstStyle/>
          <a:p>
            <a:endParaRPr lang="de-CH" sz="1200" dirty="0"/>
          </a:p>
        </p:txBody>
      </p:sp>
      <p:sp>
        <p:nvSpPr>
          <p:cNvPr id="4" name="Foliennummernplatzhalter 3"/>
          <p:cNvSpPr>
            <a:spLocks noGrp="1"/>
          </p:cNvSpPr>
          <p:nvPr>
            <p:ph type="sldNum" sz="quarter" idx="10"/>
          </p:nvPr>
        </p:nvSpPr>
        <p:spPr>
          <a:xfrm>
            <a:off x="5289493" y="5919629"/>
            <a:ext cx="4046558" cy="312697"/>
          </a:xfrm>
          <a:prstGeom prst="rect">
            <a:avLst/>
          </a:prstGeom>
        </p:spPr>
        <p:txBody>
          <a:bodyPr lIns="85116" tIns="42558" rIns="85116" bIns="42558"/>
          <a:lstStyle/>
          <a:p>
            <a:fld id="{457A3B32-368D-411E-A743-E0747E9C7700}" type="slidenum">
              <a:rPr lang="de-CH" smtClean="0"/>
              <a:t>14</a:t>
            </a:fld>
            <a:endParaRPr lang="de-CH"/>
          </a:p>
        </p:txBody>
      </p:sp>
    </p:spTree>
    <p:extLst>
      <p:ext uri="{BB962C8B-B14F-4D97-AF65-F5344CB8AC3E}">
        <p14:creationId xmlns:p14="http://schemas.microsoft.com/office/powerpoint/2010/main" val="180699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Im äusserst lesenswerten Abschnitt der Hattie-Studie zum Thema Feedback werden wichtige Aussagen gemacht: </a:t>
            </a:r>
          </a:p>
          <a:p>
            <a:pPr marL="457200" indent="-457200">
              <a:buAutoNum type="arabicPeriod"/>
            </a:pPr>
            <a:r>
              <a:rPr lang="de-CH" dirty="0"/>
              <a:t>Feedback zählt zu den stärksten Einflussfaktoren auf die Lernleistung.</a:t>
            </a:r>
          </a:p>
          <a:p>
            <a:pPr marL="457200" indent="-457200">
              <a:buAutoNum type="arabicPeriod"/>
            </a:pPr>
            <a:r>
              <a:rPr lang="de-CH" dirty="0"/>
              <a:t>Feedback ist dann effektiv, wenn es integraler Bestandteil des Unterrichts ist und somit auch ein Wechselspiel von Lehren und Lernen.</a:t>
            </a:r>
          </a:p>
          <a:p>
            <a:pPr marL="457200" indent="-457200">
              <a:buAutoNum type="arabicPeriod"/>
            </a:pPr>
            <a:r>
              <a:rPr lang="de-CH" dirty="0"/>
              <a:t>In diesem Sinne kann Feedback mit der formativen Beurteilung – also der steuernden Beurteilung im Lernprozess – gleichgesetzt werden.</a:t>
            </a:r>
          </a:p>
          <a:p>
            <a:pPr marL="457200" indent="-457200">
              <a:buAutoNum type="arabicPeriod"/>
            </a:pPr>
            <a:r>
              <a:rPr lang="de-CH" dirty="0"/>
              <a:t>Mit Noten kann diese Funktion von Beurteilung nur beschränkt erfüllt werden, denn sie enthalten zu wenig Information.</a:t>
            </a:r>
          </a:p>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15</a:t>
            </a:fld>
            <a:endParaRPr lang="de-CH"/>
          </a:p>
        </p:txBody>
      </p:sp>
    </p:spTree>
    <p:extLst>
      <p:ext uri="{BB962C8B-B14F-4D97-AF65-F5344CB8AC3E}">
        <p14:creationId xmlns:p14="http://schemas.microsoft.com/office/powerpoint/2010/main" val="419985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386E-98B4-3C18-4060-82D6C08CAD9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F64098-D039-6180-907F-8EC6974671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19A5F0-9546-C5C8-A324-1C75C555E43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B3D4EDD-8C10-52A3-4963-BC6C7F9CFFF4}"/>
              </a:ext>
            </a:extLst>
          </p:cNvPr>
          <p:cNvSpPr>
            <a:spLocks noGrp="1"/>
          </p:cNvSpPr>
          <p:nvPr>
            <p:ph type="sldNum" sz="quarter" idx="5"/>
          </p:nvPr>
        </p:nvSpPr>
        <p:spPr/>
        <p:txBody>
          <a:bodyPr/>
          <a:lstStyle/>
          <a:p>
            <a:fld id="{457A3B32-368D-411E-A743-E0747E9C7700}" type="slidenum">
              <a:rPr lang="de-CH" smtClean="0"/>
              <a:t>17</a:t>
            </a:fld>
            <a:endParaRPr lang="de-CH"/>
          </a:p>
        </p:txBody>
      </p:sp>
    </p:spTree>
    <p:extLst>
      <p:ext uri="{BB962C8B-B14F-4D97-AF65-F5344CB8AC3E}">
        <p14:creationId xmlns:p14="http://schemas.microsoft.com/office/powerpoint/2010/main" val="3441082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57A3B32-368D-411E-A743-E0747E9C7700}" type="slidenum">
              <a:rPr lang="de-CH" smtClean="0"/>
              <a:t>18</a:t>
            </a:fld>
            <a:endParaRPr lang="de-CH"/>
          </a:p>
        </p:txBody>
      </p:sp>
    </p:spTree>
    <p:extLst>
      <p:ext uri="{BB962C8B-B14F-4D97-AF65-F5344CB8AC3E}">
        <p14:creationId xmlns:p14="http://schemas.microsoft.com/office/powerpoint/2010/main" val="2792780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219075"/>
            <a:ext cx="2235200" cy="1257300"/>
          </a:xfrm>
        </p:spPr>
      </p:sp>
      <p:sp>
        <p:nvSpPr>
          <p:cNvPr id="3" name="Notizenplatzhalter 2"/>
          <p:cNvSpPr>
            <a:spLocks noGrp="1"/>
          </p:cNvSpPr>
          <p:nvPr>
            <p:ph type="body" idx="1"/>
          </p:nvPr>
        </p:nvSpPr>
        <p:spPr/>
        <p:txBody>
          <a:bodyPr/>
          <a:lstStyle/>
          <a:p>
            <a:r>
              <a:rPr lang="de-CH" dirty="0"/>
              <a:t>… untersuchen und aufgliedern nach Bloom</a:t>
            </a:r>
          </a:p>
          <a:p>
            <a:r>
              <a:rPr lang="de-CH" dirty="0"/>
              <a:t>… individuelle Schwierigkeitsgrade &gt; SuS wählen</a:t>
            </a:r>
          </a:p>
        </p:txBody>
      </p:sp>
      <p:sp>
        <p:nvSpPr>
          <p:cNvPr id="4" name="Foliennummernplatzhalter 3"/>
          <p:cNvSpPr>
            <a:spLocks noGrp="1"/>
          </p:cNvSpPr>
          <p:nvPr>
            <p:ph type="sldNum" sz="quarter" idx="5"/>
          </p:nvPr>
        </p:nvSpPr>
        <p:spPr/>
        <p:txBody>
          <a:bodyPr/>
          <a:lstStyle/>
          <a:p>
            <a:fld id="{457A3B32-368D-411E-A743-E0747E9C7700}" type="slidenum">
              <a:rPr lang="de-CH" smtClean="0"/>
              <a:t>19</a:t>
            </a:fld>
            <a:endParaRPr lang="de-CH"/>
          </a:p>
        </p:txBody>
      </p:sp>
    </p:spTree>
    <p:extLst>
      <p:ext uri="{BB962C8B-B14F-4D97-AF65-F5344CB8AC3E}">
        <p14:creationId xmlns:p14="http://schemas.microsoft.com/office/powerpoint/2010/main" val="2129423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219075"/>
            <a:ext cx="2235200" cy="12573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Material am Visualizer</a:t>
            </a:r>
          </a:p>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20</a:t>
            </a:fld>
            <a:endParaRPr lang="de-CH"/>
          </a:p>
        </p:txBody>
      </p:sp>
    </p:spTree>
    <p:extLst>
      <p:ext uri="{BB962C8B-B14F-4D97-AF65-F5344CB8AC3E}">
        <p14:creationId xmlns:p14="http://schemas.microsoft.com/office/powerpoint/2010/main" val="3503233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219075"/>
            <a:ext cx="2235200" cy="12573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Material am Visualizer</a:t>
            </a:r>
          </a:p>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21</a:t>
            </a:fld>
            <a:endParaRPr lang="de-CH"/>
          </a:p>
        </p:txBody>
      </p:sp>
    </p:spTree>
    <p:extLst>
      <p:ext uri="{BB962C8B-B14F-4D97-AF65-F5344CB8AC3E}">
        <p14:creationId xmlns:p14="http://schemas.microsoft.com/office/powerpoint/2010/main" val="2421099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21F7-1E3F-97D2-77FE-EAFD72AFDA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9175D0-C868-905C-DA96-1B5BA88B77E2}"/>
              </a:ext>
            </a:extLst>
          </p:cNvPr>
          <p:cNvSpPr>
            <a:spLocks noGrp="1" noRot="1" noChangeAspect="1"/>
          </p:cNvSpPr>
          <p:nvPr>
            <p:ph type="sldImg"/>
          </p:nvPr>
        </p:nvSpPr>
        <p:spPr>
          <a:xfrm>
            <a:off x="207963" y="201613"/>
            <a:ext cx="2232025" cy="1255712"/>
          </a:xfrm>
        </p:spPr>
      </p:sp>
      <p:sp>
        <p:nvSpPr>
          <p:cNvPr id="3" name="Notizenplatzhalter 2">
            <a:extLst>
              <a:ext uri="{FF2B5EF4-FFF2-40B4-BE49-F238E27FC236}">
                <a16:creationId xmlns:a16="http://schemas.microsoft.com/office/drawing/2014/main" id="{9AA75EBE-F00F-F0EF-6B4D-5633CBEB6DA9}"/>
              </a:ext>
            </a:extLst>
          </p:cNvPr>
          <p:cNvSpPr>
            <a:spLocks noGrp="1"/>
          </p:cNvSpPr>
          <p:nvPr>
            <p:ph type="body" idx="1"/>
          </p:nvPr>
        </p:nvSpPr>
        <p:spPr/>
        <p:txBody>
          <a:bodyPr/>
          <a:lstStyle/>
          <a:p>
            <a:pPr defTabSz="851159">
              <a:defRPr/>
            </a:pPr>
            <a:r>
              <a:rPr lang="de-CH" sz="2400"/>
              <a:t>Begriff «Lerndialog und Beurteilungskultur»</a:t>
            </a:r>
          </a:p>
          <a:p>
            <a:pPr defTabSz="851159">
              <a:defRPr/>
            </a:pPr>
            <a:endParaRPr lang="de-CH" sz="2400"/>
          </a:p>
          <a:p>
            <a:pPr defTabSz="851159">
              <a:defRPr/>
            </a:pPr>
            <a:r>
              <a:rPr lang="de-CH" sz="2400"/>
              <a:t>Lerndialog &gt; Austausch, Rückmeldungen, Feedbackkultur</a:t>
            </a:r>
          </a:p>
          <a:p>
            <a:pPr defTabSz="851159">
              <a:defRPr/>
            </a:pPr>
            <a:endParaRPr lang="de-CH" sz="2400"/>
          </a:p>
          <a:p>
            <a:pPr defTabSz="851159">
              <a:defRPr/>
            </a:pPr>
            <a:r>
              <a:rPr lang="de-CH" sz="2400"/>
              <a:t>Beurteilungskultur &gt; Selbst-, Peer- und Fremdbeurteilungen führen auch zu einer Gesamtbeurteilung mit Noten im Zeugnis</a:t>
            </a:r>
          </a:p>
          <a:p>
            <a:pPr defTabSz="851159">
              <a:defRPr/>
            </a:pPr>
            <a:endParaRPr lang="de-CH" sz="2400"/>
          </a:p>
          <a:p>
            <a:pPr defTabSz="851159">
              <a:defRPr/>
            </a:pPr>
            <a:r>
              <a:rPr lang="de-CH" sz="2400"/>
              <a:t>FOKUS auf unsere Wunschvorstellung</a:t>
            </a:r>
          </a:p>
          <a:p>
            <a:pPr defTabSz="851159">
              <a:defRPr/>
            </a:pPr>
            <a:endParaRPr lang="de-CH" sz="2400"/>
          </a:p>
          <a:p>
            <a:pPr defTabSz="851159">
              <a:defRPr/>
            </a:pPr>
            <a:endParaRPr lang="de-CH" sz="2400"/>
          </a:p>
        </p:txBody>
      </p:sp>
      <p:sp>
        <p:nvSpPr>
          <p:cNvPr id="4" name="Foliennummernplatzhalter 3">
            <a:extLst>
              <a:ext uri="{FF2B5EF4-FFF2-40B4-BE49-F238E27FC236}">
                <a16:creationId xmlns:a16="http://schemas.microsoft.com/office/drawing/2014/main" id="{274EB5E4-25FE-CDD5-BC63-5BCA7597DFF4}"/>
              </a:ext>
            </a:extLst>
          </p:cNvPr>
          <p:cNvSpPr>
            <a:spLocks noGrp="1"/>
          </p:cNvSpPr>
          <p:nvPr>
            <p:ph type="sldNum" sz="quarter" idx="10"/>
          </p:nvPr>
        </p:nvSpPr>
        <p:spPr>
          <a:xfrm>
            <a:off x="5289493" y="5919629"/>
            <a:ext cx="4046558" cy="312697"/>
          </a:xfrm>
          <a:prstGeom prst="rect">
            <a:avLst/>
          </a:prstGeom>
        </p:spPr>
        <p:txBody>
          <a:bodyPr lIns="85116" tIns="42558" rIns="85116" bIns="42558"/>
          <a:lstStyle/>
          <a:p>
            <a:fld id="{83B5887F-0A21-4922-A3F0-D1D3B7AA2DC4}" type="slidenum">
              <a:rPr lang="de-CH" smtClean="0"/>
              <a:t>3</a:t>
            </a:fld>
            <a:endParaRPr lang="de-CH"/>
          </a:p>
        </p:txBody>
      </p:sp>
    </p:spTree>
    <p:extLst>
      <p:ext uri="{BB962C8B-B14F-4D97-AF65-F5344CB8AC3E}">
        <p14:creationId xmlns:p14="http://schemas.microsoft.com/office/powerpoint/2010/main" val="953067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kann die Leistungsdokumentation schon in der Planung berücksichtig und vorbereitet werden.</a:t>
            </a:r>
          </a:p>
        </p:txBody>
      </p:sp>
      <p:sp>
        <p:nvSpPr>
          <p:cNvPr id="4" name="Foliennummernplatzhalter 3"/>
          <p:cNvSpPr>
            <a:spLocks noGrp="1"/>
          </p:cNvSpPr>
          <p:nvPr>
            <p:ph type="sldNum" sz="quarter" idx="5"/>
          </p:nvPr>
        </p:nvSpPr>
        <p:spPr/>
        <p:txBody>
          <a:bodyPr/>
          <a:lstStyle/>
          <a:p>
            <a:fld id="{457A3B32-368D-411E-A743-E0747E9C7700}" type="slidenum">
              <a:rPr lang="de-CH" smtClean="0"/>
              <a:t>22</a:t>
            </a:fld>
            <a:endParaRPr lang="de-CH"/>
          </a:p>
        </p:txBody>
      </p:sp>
    </p:spTree>
    <p:extLst>
      <p:ext uri="{BB962C8B-B14F-4D97-AF65-F5344CB8AC3E}">
        <p14:creationId xmlns:p14="http://schemas.microsoft.com/office/powerpoint/2010/main" val="164399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 </a:t>
            </a:r>
          </a:p>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23</a:t>
            </a:fld>
            <a:endParaRPr lang="de-CH"/>
          </a:p>
        </p:txBody>
      </p:sp>
    </p:spTree>
    <p:extLst>
      <p:ext uri="{BB962C8B-B14F-4D97-AF65-F5344CB8AC3E}">
        <p14:creationId xmlns:p14="http://schemas.microsoft.com/office/powerpoint/2010/main" val="3520065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219075"/>
            <a:ext cx="2235200" cy="1257300"/>
          </a:xfrm>
        </p:spPr>
      </p:sp>
      <p:sp>
        <p:nvSpPr>
          <p:cNvPr id="3" name="Notizenplatzhalter 2"/>
          <p:cNvSpPr>
            <a:spLocks noGrp="1"/>
          </p:cNvSpPr>
          <p:nvPr>
            <p:ph type="body" idx="1"/>
          </p:nvPr>
        </p:nvSpPr>
        <p:spPr/>
        <p:txBody>
          <a:bodyPr/>
          <a:lstStyle/>
          <a:p>
            <a:r>
              <a:rPr lang="de-CH" dirty="0"/>
              <a:t>Zuhörende </a:t>
            </a:r>
            <a:r>
              <a:rPr lang="de-CH" dirty="0" err="1"/>
              <a:t>SuS</a:t>
            </a:r>
            <a:r>
              <a:rPr lang="de-CH" dirty="0"/>
              <a:t> geben den präsentierenden </a:t>
            </a:r>
            <a:r>
              <a:rPr lang="de-CH" dirty="0" err="1"/>
              <a:t>SuS</a:t>
            </a:r>
            <a:r>
              <a:rPr lang="de-CH" dirty="0"/>
              <a:t> Feedback mithilfe der Rückmeldekarten .</a:t>
            </a:r>
          </a:p>
        </p:txBody>
      </p:sp>
      <p:sp>
        <p:nvSpPr>
          <p:cNvPr id="4" name="Foliennummernplatzhalter 3"/>
          <p:cNvSpPr>
            <a:spLocks noGrp="1"/>
          </p:cNvSpPr>
          <p:nvPr>
            <p:ph type="sldNum" sz="quarter" idx="5"/>
          </p:nvPr>
        </p:nvSpPr>
        <p:spPr/>
        <p:txBody>
          <a:bodyPr/>
          <a:lstStyle/>
          <a:p>
            <a:fld id="{457A3B32-368D-411E-A743-E0747E9C7700}" type="slidenum">
              <a:rPr lang="de-CH" smtClean="0"/>
              <a:t>24</a:t>
            </a:fld>
            <a:endParaRPr lang="de-CH"/>
          </a:p>
        </p:txBody>
      </p:sp>
    </p:spTree>
    <p:extLst>
      <p:ext uri="{BB962C8B-B14F-4D97-AF65-F5344CB8AC3E}">
        <p14:creationId xmlns:p14="http://schemas.microsoft.com/office/powerpoint/2010/main" val="971788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82791-626D-EE9C-A460-74DA7268A0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1ABD348-F29A-0A2C-8895-719BC455C1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A2715E-1337-ABD4-72AE-206AC323749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1BFE2F60-E830-185F-7CBE-2CE35183608D}"/>
              </a:ext>
            </a:extLst>
          </p:cNvPr>
          <p:cNvSpPr>
            <a:spLocks noGrp="1"/>
          </p:cNvSpPr>
          <p:nvPr>
            <p:ph type="sldNum" sz="quarter" idx="5"/>
          </p:nvPr>
        </p:nvSpPr>
        <p:spPr/>
        <p:txBody>
          <a:bodyPr/>
          <a:lstStyle/>
          <a:p>
            <a:fld id="{457A3B32-368D-411E-A743-E0747E9C7700}" type="slidenum">
              <a:rPr lang="de-CH" smtClean="0"/>
              <a:t>26</a:t>
            </a:fld>
            <a:endParaRPr lang="de-CH"/>
          </a:p>
        </p:txBody>
      </p:sp>
    </p:spTree>
    <p:extLst>
      <p:ext uri="{BB962C8B-B14F-4D97-AF65-F5344CB8AC3E}">
        <p14:creationId xmlns:p14="http://schemas.microsoft.com/office/powerpoint/2010/main" val="3245953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219075"/>
            <a:ext cx="2235200" cy="1257300"/>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a:xfrm>
            <a:off x="5260732" y="5919631"/>
            <a:ext cx="4024556" cy="312697"/>
          </a:xfrm>
          <a:prstGeom prst="rect">
            <a:avLst/>
          </a:prstGeom>
        </p:spPr>
        <p:txBody>
          <a:bodyPr lIns="85116" tIns="42558" rIns="85116" bIns="42558"/>
          <a:lstStyle/>
          <a:p>
            <a:fld id="{457A3B32-368D-411E-A743-E0747E9C7700}" type="slidenum">
              <a:rPr lang="de-CH" smtClean="0"/>
              <a:t>27</a:t>
            </a:fld>
            <a:endParaRPr lang="de-CH"/>
          </a:p>
        </p:txBody>
      </p:sp>
    </p:spTree>
    <p:extLst>
      <p:ext uri="{BB962C8B-B14F-4D97-AF65-F5344CB8AC3E}">
        <p14:creationId xmlns:p14="http://schemas.microsoft.com/office/powerpoint/2010/main" val="177235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219075"/>
            <a:ext cx="2235200" cy="1257300"/>
          </a:xfrm>
        </p:spPr>
      </p:sp>
      <p:sp>
        <p:nvSpPr>
          <p:cNvPr id="3" name="Notizenplatzhalter 2"/>
          <p:cNvSpPr>
            <a:spLocks noGrp="1"/>
          </p:cNvSpPr>
          <p:nvPr>
            <p:ph type="body" idx="1"/>
          </p:nvPr>
        </p:nvSpPr>
        <p:spPr/>
        <p:txBody>
          <a:bodyPr/>
          <a:lstStyle/>
          <a:p>
            <a:r>
              <a:rPr lang="de-CH" dirty="0"/>
              <a:t>Hinweis Tool</a:t>
            </a:r>
          </a:p>
        </p:txBody>
      </p:sp>
      <p:sp>
        <p:nvSpPr>
          <p:cNvPr id="4" name="Foliennummernplatzhalter 3"/>
          <p:cNvSpPr>
            <a:spLocks noGrp="1"/>
          </p:cNvSpPr>
          <p:nvPr>
            <p:ph type="sldNum" sz="quarter" idx="10"/>
          </p:nvPr>
        </p:nvSpPr>
        <p:spPr>
          <a:xfrm>
            <a:off x="5260732" y="5919631"/>
            <a:ext cx="4024556" cy="312697"/>
          </a:xfrm>
          <a:prstGeom prst="rect">
            <a:avLst/>
          </a:prstGeom>
        </p:spPr>
        <p:txBody>
          <a:bodyPr lIns="85116" tIns="42558" rIns="85116" bIns="42558"/>
          <a:lstStyle/>
          <a:p>
            <a:fld id="{457A3B32-368D-411E-A743-E0747E9C7700}" type="slidenum">
              <a:rPr lang="de-CH" smtClean="0"/>
              <a:t>28</a:t>
            </a:fld>
            <a:endParaRPr lang="de-CH"/>
          </a:p>
        </p:txBody>
      </p:sp>
    </p:spTree>
    <p:extLst>
      <p:ext uri="{BB962C8B-B14F-4D97-AF65-F5344CB8AC3E}">
        <p14:creationId xmlns:p14="http://schemas.microsoft.com/office/powerpoint/2010/main" val="821068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219075"/>
            <a:ext cx="2235200" cy="1257300"/>
          </a:xfrm>
        </p:spPr>
      </p:sp>
      <p:sp>
        <p:nvSpPr>
          <p:cNvPr id="3" name="Notizenplatzhalter 2"/>
          <p:cNvSpPr>
            <a:spLocks noGrp="1"/>
          </p:cNvSpPr>
          <p:nvPr>
            <p:ph type="body" idx="1"/>
          </p:nvPr>
        </p:nvSpPr>
        <p:spPr/>
        <p:txBody>
          <a:bodyPr/>
          <a:lstStyle/>
          <a:p>
            <a:r>
              <a:rPr lang="de-CH" dirty="0"/>
              <a:t>Hinweis Tool</a:t>
            </a:r>
          </a:p>
        </p:txBody>
      </p:sp>
      <p:sp>
        <p:nvSpPr>
          <p:cNvPr id="4" name="Foliennummernplatzhalter 3"/>
          <p:cNvSpPr>
            <a:spLocks noGrp="1"/>
          </p:cNvSpPr>
          <p:nvPr>
            <p:ph type="sldNum" sz="quarter" idx="10"/>
          </p:nvPr>
        </p:nvSpPr>
        <p:spPr>
          <a:xfrm>
            <a:off x="5260732" y="5919631"/>
            <a:ext cx="4024556" cy="312697"/>
          </a:xfrm>
          <a:prstGeom prst="rect">
            <a:avLst/>
          </a:prstGeom>
        </p:spPr>
        <p:txBody>
          <a:bodyPr lIns="85116" tIns="42558" rIns="85116" bIns="42558"/>
          <a:lstStyle/>
          <a:p>
            <a:fld id="{457A3B32-368D-411E-A743-E0747E9C7700}" type="slidenum">
              <a:rPr lang="de-CH" smtClean="0"/>
              <a:t>29</a:t>
            </a:fld>
            <a:endParaRPr lang="de-CH"/>
          </a:p>
        </p:txBody>
      </p:sp>
    </p:spTree>
    <p:extLst>
      <p:ext uri="{BB962C8B-B14F-4D97-AF65-F5344CB8AC3E}">
        <p14:creationId xmlns:p14="http://schemas.microsoft.com/office/powerpoint/2010/main" val="4060499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Hinweis Tool</a:t>
            </a:r>
          </a:p>
        </p:txBody>
      </p:sp>
      <p:sp>
        <p:nvSpPr>
          <p:cNvPr id="4" name="Foliennummernplatzhalter 3"/>
          <p:cNvSpPr>
            <a:spLocks noGrp="1"/>
          </p:cNvSpPr>
          <p:nvPr>
            <p:ph type="sldNum" sz="quarter" idx="5"/>
          </p:nvPr>
        </p:nvSpPr>
        <p:spPr/>
        <p:txBody>
          <a:bodyPr/>
          <a:lstStyle/>
          <a:p>
            <a:fld id="{457A3B32-368D-411E-A743-E0747E9C7700}" type="slidenum">
              <a:rPr lang="de-CH" smtClean="0"/>
              <a:t>31</a:t>
            </a:fld>
            <a:endParaRPr lang="de-CH"/>
          </a:p>
        </p:txBody>
      </p:sp>
    </p:spTree>
    <p:extLst>
      <p:ext uri="{BB962C8B-B14F-4D97-AF65-F5344CB8AC3E}">
        <p14:creationId xmlns:p14="http://schemas.microsoft.com/office/powerpoint/2010/main" val="744653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219075"/>
            <a:ext cx="2235200" cy="1257300"/>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a:xfrm>
            <a:off x="5260732" y="5919631"/>
            <a:ext cx="4024556" cy="312697"/>
          </a:xfrm>
          <a:prstGeom prst="rect">
            <a:avLst/>
          </a:prstGeom>
        </p:spPr>
        <p:txBody>
          <a:bodyPr lIns="85116" tIns="42558" rIns="85116" bIns="42558"/>
          <a:lstStyle/>
          <a:p>
            <a:fld id="{457A3B32-368D-411E-A743-E0747E9C7700}" type="slidenum">
              <a:rPr lang="de-CH" smtClean="0"/>
              <a:t>33</a:t>
            </a:fld>
            <a:endParaRPr lang="de-CH"/>
          </a:p>
        </p:txBody>
      </p:sp>
    </p:spTree>
    <p:extLst>
      <p:ext uri="{BB962C8B-B14F-4D97-AF65-F5344CB8AC3E}">
        <p14:creationId xmlns:p14="http://schemas.microsoft.com/office/powerpoint/2010/main" val="1844137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98527-AA4E-9C1E-ED05-0704518874B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DB9088F-546C-9073-1D7E-D5F70DCA713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F80A113-A49C-0C13-C6B1-9E52F8A28D1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03F2164-B0A8-7DBF-AD03-A626587FBCC6}"/>
              </a:ext>
            </a:extLst>
          </p:cNvPr>
          <p:cNvSpPr>
            <a:spLocks noGrp="1"/>
          </p:cNvSpPr>
          <p:nvPr>
            <p:ph type="sldNum" sz="quarter" idx="5"/>
          </p:nvPr>
        </p:nvSpPr>
        <p:spPr/>
        <p:txBody>
          <a:bodyPr/>
          <a:lstStyle/>
          <a:p>
            <a:fld id="{457A3B32-368D-411E-A743-E0747E9C7700}" type="slidenum">
              <a:rPr lang="de-CH" smtClean="0"/>
              <a:t>34</a:t>
            </a:fld>
            <a:endParaRPr lang="de-CH"/>
          </a:p>
        </p:txBody>
      </p:sp>
    </p:spTree>
    <p:extLst>
      <p:ext uri="{BB962C8B-B14F-4D97-AF65-F5344CB8AC3E}">
        <p14:creationId xmlns:p14="http://schemas.microsoft.com/office/powerpoint/2010/main" val="57683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CBEE-4A9C-A2BD-2655-E5087D24E7A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830D1A-22AC-E894-BEF0-7C5D317385BB}"/>
              </a:ext>
            </a:extLst>
          </p:cNvPr>
          <p:cNvSpPr>
            <a:spLocks noGrp="1" noRot="1" noChangeAspect="1"/>
          </p:cNvSpPr>
          <p:nvPr>
            <p:ph type="sldImg"/>
          </p:nvPr>
        </p:nvSpPr>
        <p:spPr>
          <a:xfrm>
            <a:off x="207963" y="201613"/>
            <a:ext cx="2232025" cy="1255712"/>
          </a:xfrm>
        </p:spPr>
      </p:sp>
      <p:sp>
        <p:nvSpPr>
          <p:cNvPr id="3" name="Notizenplatzhalter 2">
            <a:extLst>
              <a:ext uri="{FF2B5EF4-FFF2-40B4-BE49-F238E27FC236}">
                <a16:creationId xmlns:a16="http://schemas.microsoft.com/office/drawing/2014/main" id="{D7A1FD8F-89B9-EBFC-3D74-D5BE2DBC00C1}"/>
              </a:ext>
            </a:extLst>
          </p:cNvPr>
          <p:cNvSpPr>
            <a:spLocks noGrp="1"/>
          </p:cNvSpPr>
          <p:nvPr>
            <p:ph type="body" idx="1"/>
          </p:nvPr>
        </p:nvSpPr>
        <p:spPr/>
        <p:txBody>
          <a:bodyPr/>
          <a:lstStyle/>
          <a:p>
            <a:pPr defTabSz="851159">
              <a:defRPr/>
            </a:pPr>
            <a:r>
              <a:rPr lang="de-CH" sz="2400"/>
              <a:t>Begriff «Lerndialog und Beurteilungskultur»</a:t>
            </a:r>
          </a:p>
          <a:p>
            <a:pPr defTabSz="851159">
              <a:defRPr/>
            </a:pPr>
            <a:endParaRPr lang="de-CH" sz="2400"/>
          </a:p>
          <a:p>
            <a:pPr defTabSz="851159">
              <a:defRPr/>
            </a:pPr>
            <a:r>
              <a:rPr lang="de-CH" sz="2400"/>
              <a:t>Lerndialog &gt; Austausch, Rückmeldungen, Feedbackkultur</a:t>
            </a:r>
          </a:p>
          <a:p>
            <a:pPr defTabSz="851159">
              <a:defRPr/>
            </a:pPr>
            <a:endParaRPr lang="de-CH" sz="2400"/>
          </a:p>
          <a:p>
            <a:pPr defTabSz="851159">
              <a:defRPr/>
            </a:pPr>
            <a:r>
              <a:rPr lang="de-CH" sz="2400"/>
              <a:t>Beurteilungskultur &gt; Selbst-, Peer- und Fremdbeurteilungen führen auch zu einer Gesamtbeurteilung mit Noten im Zeugnis</a:t>
            </a:r>
          </a:p>
          <a:p>
            <a:pPr defTabSz="851159">
              <a:defRPr/>
            </a:pPr>
            <a:endParaRPr lang="de-CH" sz="2400"/>
          </a:p>
          <a:p>
            <a:pPr defTabSz="851159">
              <a:defRPr/>
            </a:pPr>
            <a:r>
              <a:rPr lang="de-CH" sz="2400"/>
              <a:t>FOKUS auf unsere Wunschvorstellung</a:t>
            </a:r>
          </a:p>
          <a:p>
            <a:pPr defTabSz="851159">
              <a:defRPr/>
            </a:pPr>
            <a:endParaRPr lang="de-CH" sz="2400"/>
          </a:p>
          <a:p>
            <a:pPr defTabSz="851159">
              <a:defRPr/>
            </a:pPr>
            <a:endParaRPr lang="de-CH" sz="2400"/>
          </a:p>
        </p:txBody>
      </p:sp>
      <p:sp>
        <p:nvSpPr>
          <p:cNvPr id="4" name="Foliennummernplatzhalter 3">
            <a:extLst>
              <a:ext uri="{FF2B5EF4-FFF2-40B4-BE49-F238E27FC236}">
                <a16:creationId xmlns:a16="http://schemas.microsoft.com/office/drawing/2014/main" id="{B7FAE5D3-9143-65E5-A326-58789709E419}"/>
              </a:ext>
            </a:extLst>
          </p:cNvPr>
          <p:cNvSpPr>
            <a:spLocks noGrp="1"/>
          </p:cNvSpPr>
          <p:nvPr>
            <p:ph type="sldNum" sz="quarter" idx="10"/>
          </p:nvPr>
        </p:nvSpPr>
        <p:spPr>
          <a:xfrm>
            <a:off x="5289493" y="5919629"/>
            <a:ext cx="4046558" cy="312697"/>
          </a:xfrm>
          <a:prstGeom prst="rect">
            <a:avLst/>
          </a:prstGeom>
        </p:spPr>
        <p:txBody>
          <a:bodyPr lIns="85116" tIns="42558" rIns="85116" bIns="42558"/>
          <a:lstStyle/>
          <a:p>
            <a:fld id="{83B5887F-0A21-4922-A3F0-D1D3B7AA2DC4}" type="slidenum">
              <a:rPr lang="de-CH" smtClean="0"/>
              <a:t>4</a:t>
            </a:fld>
            <a:endParaRPr lang="de-CH"/>
          </a:p>
        </p:txBody>
      </p:sp>
    </p:spTree>
    <p:extLst>
      <p:ext uri="{BB962C8B-B14F-4D97-AF65-F5344CB8AC3E}">
        <p14:creationId xmlns:p14="http://schemas.microsoft.com/office/powerpoint/2010/main" val="3102884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35</a:t>
            </a:fld>
            <a:endParaRPr lang="de-CH"/>
          </a:p>
        </p:txBody>
      </p:sp>
    </p:spTree>
    <p:extLst>
      <p:ext uri="{BB962C8B-B14F-4D97-AF65-F5344CB8AC3E}">
        <p14:creationId xmlns:p14="http://schemas.microsoft.com/office/powerpoint/2010/main" val="2408932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geplante Lerngespräche &gt;&gt; einen grossen Bogen schlagen</a:t>
            </a:r>
          </a:p>
          <a:p>
            <a:endParaRPr lang="de-CH" dirty="0"/>
          </a:p>
          <a:p>
            <a:r>
              <a:rPr lang="de-CH" dirty="0"/>
              <a:t>Kurze/informelle Lerngespräche &gt;&gt; eine Lernkultur des Dialogs aufbauen</a:t>
            </a:r>
          </a:p>
          <a:p>
            <a:endParaRPr lang="de-CH" dirty="0"/>
          </a:p>
          <a:p>
            <a:endParaRPr lang="de-CH" dirty="0"/>
          </a:p>
        </p:txBody>
      </p:sp>
      <p:sp>
        <p:nvSpPr>
          <p:cNvPr id="4" name="Foliennummernplatzhalter 3"/>
          <p:cNvSpPr>
            <a:spLocks noGrp="1"/>
          </p:cNvSpPr>
          <p:nvPr>
            <p:ph type="sldNum" sz="quarter" idx="5"/>
          </p:nvPr>
        </p:nvSpPr>
        <p:spPr/>
        <p:txBody>
          <a:bodyPr/>
          <a:lstStyle/>
          <a:p>
            <a:fld id="{06A68F9B-40FF-4A7D-8C32-A1B511B41B2F}" type="slidenum">
              <a:rPr lang="de-CH" smtClean="0"/>
              <a:t>36</a:t>
            </a:fld>
            <a:endParaRPr lang="de-CH"/>
          </a:p>
        </p:txBody>
      </p:sp>
    </p:spTree>
    <p:extLst>
      <p:ext uri="{BB962C8B-B14F-4D97-AF65-F5344CB8AC3E}">
        <p14:creationId xmlns:p14="http://schemas.microsoft.com/office/powerpoint/2010/main" val="711063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 die Vorbereitung (gedanklich und schriftlich) und die Dokumentation der Lerngespräche haben wir über die Jahre ganz unterschiedliche Formen ausprobiert und eingesetzt.</a:t>
            </a:r>
          </a:p>
          <a:p>
            <a:pPr marL="342900" indent="-342900">
              <a:buFontTx/>
              <a:buChar char="-"/>
            </a:pPr>
            <a:r>
              <a:rPr lang="de-CH" dirty="0"/>
              <a:t>Wortprotokoll</a:t>
            </a:r>
          </a:p>
          <a:p>
            <a:pPr marL="342900" indent="-342900">
              <a:buFontTx/>
              <a:buChar char="-"/>
            </a:pPr>
            <a:r>
              <a:rPr lang="de-CH" dirty="0"/>
              <a:t>Lernzielkarten</a:t>
            </a:r>
          </a:p>
          <a:p>
            <a:pPr marL="342900" indent="-342900">
              <a:buFontTx/>
              <a:buChar char="-"/>
            </a:pPr>
            <a:r>
              <a:rPr lang="de-CH" dirty="0"/>
              <a:t>Gesprächsbogen mit Selbsteinschätzungen</a:t>
            </a:r>
          </a:p>
          <a:p>
            <a:pPr marL="342900" indent="-342900">
              <a:buFontTx/>
              <a:buChar char="-"/>
            </a:pPr>
            <a:r>
              <a:rPr lang="de-CH" dirty="0"/>
              <a:t>…</a:t>
            </a:r>
          </a:p>
          <a:p>
            <a:pPr marL="342900" indent="-342900">
              <a:buFontTx/>
              <a:buChar char="-"/>
            </a:pPr>
            <a:r>
              <a:rPr lang="de-CH" dirty="0"/>
              <a:t>Beispiele siehe OneNote</a:t>
            </a:r>
          </a:p>
          <a:p>
            <a:pPr marL="342900" indent="-342900">
              <a:buFontTx/>
              <a:buChar char="-"/>
            </a:pPr>
            <a:endParaRPr lang="de-CH" dirty="0"/>
          </a:p>
          <a:p>
            <a:pPr marL="0" indent="0">
              <a:buFontTx/>
              <a:buNone/>
            </a:pPr>
            <a:r>
              <a:rPr lang="de-CH" dirty="0"/>
              <a:t>Oft werden Vorbereitung und/oder Dokumentation auch als Gelegenheit für einen Austausch mit den Eltern genutzt.</a:t>
            </a:r>
          </a:p>
        </p:txBody>
      </p:sp>
      <p:sp>
        <p:nvSpPr>
          <p:cNvPr id="4" name="Foliennummernplatzhalter 3"/>
          <p:cNvSpPr>
            <a:spLocks noGrp="1"/>
          </p:cNvSpPr>
          <p:nvPr>
            <p:ph type="sldNum" sz="quarter" idx="5"/>
          </p:nvPr>
        </p:nvSpPr>
        <p:spPr/>
        <p:txBody>
          <a:bodyPr/>
          <a:lstStyle/>
          <a:p>
            <a:fld id="{06A68F9B-40FF-4A7D-8C32-A1B511B41B2F}" type="slidenum">
              <a:rPr lang="de-CH" smtClean="0"/>
              <a:t>37</a:t>
            </a:fld>
            <a:endParaRPr lang="de-CH"/>
          </a:p>
        </p:txBody>
      </p:sp>
    </p:spTree>
    <p:extLst>
      <p:ext uri="{BB962C8B-B14F-4D97-AF65-F5344CB8AC3E}">
        <p14:creationId xmlns:p14="http://schemas.microsoft.com/office/powerpoint/2010/main" val="2613036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3119-078D-360F-0327-F03E3A05106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231454-0F5F-D95A-180A-809D714F62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343985F-9C55-7310-C28C-595117DBFF0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3A628E6-A371-8FA3-49BF-3680B31912D7}"/>
              </a:ext>
            </a:extLst>
          </p:cNvPr>
          <p:cNvSpPr>
            <a:spLocks noGrp="1"/>
          </p:cNvSpPr>
          <p:nvPr>
            <p:ph type="sldNum" sz="quarter" idx="5"/>
          </p:nvPr>
        </p:nvSpPr>
        <p:spPr/>
        <p:txBody>
          <a:bodyPr/>
          <a:lstStyle/>
          <a:p>
            <a:fld id="{457A3B32-368D-411E-A743-E0747E9C7700}" type="slidenum">
              <a:rPr lang="de-CH" smtClean="0"/>
              <a:t>38</a:t>
            </a:fld>
            <a:endParaRPr lang="de-CH"/>
          </a:p>
        </p:txBody>
      </p:sp>
    </p:spTree>
    <p:extLst>
      <p:ext uri="{BB962C8B-B14F-4D97-AF65-F5344CB8AC3E}">
        <p14:creationId xmlns:p14="http://schemas.microsoft.com/office/powerpoint/2010/main" val="4168072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39</a:t>
            </a:fld>
            <a:endParaRPr lang="de-CH"/>
          </a:p>
        </p:txBody>
      </p:sp>
    </p:spTree>
    <p:extLst>
      <p:ext uri="{BB962C8B-B14F-4D97-AF65-F5344CB8AC3E}">
        <p14:creationId xmlns:p14="http://schemas.microsoft.com/office/powerpoint/2010/main" val="629478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Mit professioneller Gelassenheit!</a:t>
            </a:r>
          </a:p>
          <a:p>
            <a:endParaRPr lang="de-CH" dirty="0"/>
          </a:p>
          <a:p>
            <a:r>
              <a:rPr lang="de-CH" dirty="0"/>
              <a:t>Artikel Bildung CH</a:t>
            </a:r>
          </a:p>
          <a:p>
            <a:endParaRPr lang="de-CH" dirty="0"/>
          </a:p>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40</a:t>
            </a:fld>
            <a:endParaRPr lang="de-CH"/>
          </a:p>
        </p:txBody>
      </p:sp>
    </p:spTree>
    <p:extLst>
      <p:ext uri="{BB962C8B-B14F-4D97-AF65-F5344CB8AC3E}">
        <p14:creationId xmlns:p14="http://schemas.microsoft.com/office/powerpoint/2010/main" val="634916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41</a:t>
            </a:fld>
            <a:endParaRPr lang="de-CH"/>
          </a:p>
        </p:txBody>
      </p:sp>
    </p:spTree>
    <p:extLst>
      <p:ext uri="{BB962C8B-B14F-4D97-AF65-F5344CB8AC3E}">
        <p14:creationId xmlns:p14="http://schemas.microsoft.com/office/powerpoint/2010/main" val="4194746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509C9-DCD4-B958-6CB8-173D31F6BB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2245A6-B517-F2D7-BD4D-BCFB4C1E43D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8563A17-6750-A754-9C22-0EC8EF33518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86F578C-536F-5FCF-744C-5B6F252A5D71}"/>
              </a:ext>
            </a:extLst>
          </p:cNvPr>
          <p:cNvSpPr>
            <a:spLocks noGrp="1"/>
          </p:cNvSpPr>
          <p:nvPr>
            <p:ph type="sldNum" sz="quarter" idx="5"/>
          </p:nvPr>
        </p:nvSpPr>
        <p:spPr/>
        <p:txBody>
          <a:bodyPr/>
          <a:lstStyle/>
          <a:p>
            <a:fld id="{457A3B32-368D-411E-A743-E0747E9C7700}" type="slidenum">
              <a:rPr lang="de-CH" smtClean="0"/>
              <a:t>44</a:t>
            </a:fld>
            <a:endParaRPr lang="de-CH"/>
          </a:p>
        </p:txBody>
      </p:sp>
    </p:spTree>
    <p:extLst>
      <p:ext uri="{BB962C8B-B14F-4D97-AF65-F5344CB8AC3E}">
        <p14:creationId xmlns:p14="http://schemas.microsoft.com/office/powerpoint/2010/main" val="1842497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 y="263525"/>
            <a:ext cx="2301875" cy="1295400"/>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a:xfrm>
            <a:off x="4980748" y="6104877"/>
            <a:ext cx="3810362" cy="322482"/>
          </a:xfrm>
          <a:prstGeom prst="rect">
            <a:avLst/>
          </a:prstGeom>
        </p:spPr>
        <p:txBody>
          <a:bodyPr lIns="85116" tIns="42558" rIns="85116" bIns="42558"/>
          <a:lstStyle/>
          <a:p>
            <a:fld id="{457A3B32-368D-411E-A743-E0747E9C7700}" type="slidenum">
              <a:rPr lang="de-CH" smtClean="0"/>
              <a:t>45</a:t>
            </a:fld>
            <a:endParaRPr lang="de-CH"/>
          </a:p>
        </p:txBody>
      </p:sp>
    </p:spTree>
    <p:extLst>
      <p:ext uri="{BB962C8B-B14F-4D97-AF65-F5344CB8AC3E}">
        <p14:creationId xmlns:p14="http://schemas.microsoft.com/office/powerpoint/2010/main" val="1921918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628B8-E4FD-2A5F-AA70-B11CAB4671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8A55C00-A620-FDA4-1AC4-DEE9F2ECE3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01E11AD-00A3-12AC-5C62-65FEE9C70D4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936018A-3024-ED95-D498-7ED551BE1837}"/>
              </a:ext>
            </a:extLst>
          </p:cNvPr>
          <p:cNvSpPr>
            <a:spLocks noGrp="1"/>
          </p:cNvSpPr>
          <p:nvPr>
            <p:ph type="sldNum" sz="quarter" idx="5"/>
          </p:nvPr>
        </p:nvSpPr>
        <p:spPr/>
        <p:txBody>
          <a:bodyPr/>
          <a:lstStyle/>
          <a:p>
            <a:fld id="{457A3B32-368D-411E-A743-E0747E9C7700}" type="slidenum">
              <a:rPr lang="de-CH" smtClean="0"/>
              <a:t>46</a:t>
            </a:fld>
            <a:endParaRPr lang="de-CH"/>
          </a:p>
        </p:txBody>
      </p:sp>
    </p:spTree>
    <p:extLst>
      <p:ext uri="{BB962C8B-B14F-4D97-AF65-F5344CB8AC3E}">
        <p14:creationId xmlns:p14="http://schemas.microsoft.com/office/powerpoint/2010/main" val="382978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57A3B32-368D-411E-A743-E0747E9C7700}" type="slidenum">
              <a:rPr lang="de-CH" smtClean="0"/>
              <a:t>5</a:t>
            </a:fld>
            <a:endParaRPr lang="de-CH"/>
          </a:p>
        </p:txBody>
      </p:sp>
    </p:spTree>
    <p:extLst>
      <p:ext uri="{BB962C8B-B14F-4D97-AF65-F5344CB8AC3E}">
        <p14:creationId xmlns:p14="http://schemas.microsoft.com/office/powerpoint/2010/main" val="302468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219075"/>
            <a:ext cx="2235200" cy="1257300"/>
          </a:xfrm>
        </p:spPr>
      </p:sp>
      <p:sp>
        <p:nvSpPr>
          <p:cNvPr id="3" name="Notizenplatzhalter 2"/>
          <p:cNvSpPr>
            <a:spLocks noGrp="1"/>
          </p:cNvSpPr>
          <p:nvPr>
            <p:ph type="body" idx="1"/>
          </p:nvPr>
        </p:nvSpPr>
        <p:spPr/>
        <p:txBody>
          <a:bodyPr/>
          <a:lstStyle/>
          <a:p>
            <a:r>
              <a:rPr lang="de-CH" dirty="0"/>
              <a:t>Wir haben daraus folgende Entwicklungshinweise abgeleitet:</a:t>
            </a:r>
          </a:p>
          <a:p>
            <a:r>
              <a:rPr lang="de-CH" dirty="0"/>
              <a:t>- Keine Noten während des Semesters</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 Notenkonferenz und Selbsteinschätzung</a:t>
            </a:r>
          </a:p>
          <a:p>
            <a:r>
              <a:rPr lang="de-CH" dirty="0"/>
              <a:t>- Beurteilungstransparenz / Informationsfluss</a:t>
            </a:r>
          </a:p>
          <a:p>
            <a:r>
              <a:rPr lang="de-CH" dirty="0"/>
              <a:t>- Lerndokumentation</a:t>
            </a:r>
          </a:p>
          <a:p>
            <a:endParaRPr lang="de-CH" dirty="0"/>
          </a:p>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49</a:t>
            </a:fld>
            <a:endParaRPr lang="de-CH"/>
          </a:p>
        </p:txBody>
      </p:sp>
    </p:spTree>
    <p:extLst>
      <p:ext uri="{BB962C8B-B14F-4D97-AF65-F5344CB8AC3E}">
        <p14:creationId xmlns:p14="http://schemas.microsoft.com/office/powerpoint/2010/main" val="384081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50</a:t>
            </a:fld>
            <a:endParaRPr lang="de-CH"/>
          </a:p>
        </p:txBody>
      </p:sp>
    </p:spTree>
    <p:extLst>
      <p:ext uri="{BB962C8B-B14F-4D97-AF65-F5344CB8AC3E}">
        <p14:creationId xmlns:p14="http://schemas.microsoft.com/office/powerpoint/2010/main" val="4077228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a:xfrm>
            <a:off x="5289493" y="5919629"/>
            <a:ext cx="4046558" cy="312697"/>
          </a:xfrm>
          <a:prstGeom prst="rect">
            <a:avLst/>
          </a:prstGeom>
        </p:spPr>
        <p:txBody>
          <a:bodyPr lIns="85116" tIns="42558" rIns="85116" bIns="42558"/>
          <a:lstStyle/>
          <a:p>
            <a:fld id="{457A3B32-368D-411E-A743-E0747E9C7700}" type="slidenum">
              <a:rPr lang="de-CH" smtClean="0"/>
              <a:t>52</a:t>
            </a:fld>
            <a:endParaRPr lang="de-CH"/>
          </a:p>
        </p:txBody>
      </p:sp>
    </p:spTree>
    <p:extLst>
      <p:ext uri="{BB962C8B-B14F-4D97-AF65-F5344CB8AC3E}">
        <p14:creationId xmlns:p14="http://schemas.microsoft.com/office/powerpoint/2010/main" val="3636952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53</a:t>
            </a:fld>
            <a:endParaRPr lang="de-CH"/>
          </a:p>
        </p:txBody>
      </p:sp>
    </p:spTree>
    <p:extLst>
      <p:ext uri="{BB962C8B-B14F-4D97-AF65-F5344CB8AC3E}">
        <p14:creationId xmlns:p14="http://schemas.microsoft.com/office/powerpoint/2010/main" val="4127369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54</a:t>
            </a:fld>
            <a:endParaRPr lang="de-CH"/>
          </a:p>
        </p:txBody>
      </p:sp>
    </p:spTree>
    <p:extLst>
      <p:ext uri="{BB962C8B-B14F-4D97-AF65-F5344CB8AC3E}">
        <p14:creationId xmlns:p14="http://schemas.microsoft.com/office/powerpoint/2010/main" val="2162300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55</a:t>
            </a:fld>
            <a:endParaRPr lang="de-CH"/>
          </a:p>
        </p:txBody>
      </p:sp>
    </p:spTree>
    <p:extLst>
      <p:ext uri="{BB962C8B-B14F-4D97-AF65-F5344CB8AC3E}">
        <p14:creationId xmlns:p14="http://schemas.microsoft.com/office/powerpoint/2010/main" val="514988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56</a:t>
            </a:fld>
            <a:endParaRPr lang="de-CH"/>
          </a:p>
        </p:txBody>
      </p:sp>
    </p:spTree>
    <p:extLst>
      <p:ext uri="{BB962C8B-B14F-4D97-AF65-F5344CB8AC3E}">
        <p14:creationId xmlns:p14="http://schemas.microsoft.com/office/powerpoint/2010/main" val="7729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6375" y="219075"/>
            <a:ext cx="2236788" cy="12573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Felix Winter setzt sich in seinem Buch «Lerndialog statt Noten» auf eine kritische, aber sehr lösungsorientierte Weise mit dem Thema Leistungsbeurteilung auseinander.</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 Lektüre ist sehr empfehlenswert.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Unter anderem beschreibt er das Klausur-Benotungs-Paradigma. Dieses umschreibt folgenden Missstand: Das gängige Unterrichtsschema «Unterrichtseinheit-Prüfung-Unterrichtseinheit-Prüfung» führt dazu, dass nicht nur die Beurteilung immer die gleiche Form hat, sondern auch die Vielfalt des Unterrichts darunter leidet. Mehr dazu im Teil «Aufgaben der Beurteilung» dieser Präsentationssammlung.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&gt;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In demselben Buch äussert sich Felix Winter zum Thema Noten und Qualität der Rückmeldung. Daraus möchte ich einen kurzen Abschnitt vorlesen: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 Noten sind bezüglich ihrer Rückmeldequalität in mehrfacher Hinsicht und grundsätzlich problematisch: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Da es sich um Zahlen handelt, können sie inhaltlich keinen Aufschluss darüber geben, was an einer Arbeit gelungen war und was nicht; auch nicht darüber, wie man etwas noch besser machen könnte. Dazu braucht es sprachliche Erklärungen und Beispiele. Selbstverständlich kann man solche Informationen zusätzlich zu den Noten geben, was in form von Kommentaren zu Arbeiten manchmal auch geschieht. Allerdings verblassen diese Hinweise neben den Noten leicht und werden von den Schülerinnen und Schülern häufig nicht beachtet. Das frustriert Lehrpersonen, die ausführliche Kommentare schreiben oder mündlich geben, und sie stellen diese aufwendige Praxis dann wieder ein.</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&gt;</a:t>
            </a:r>
          </a:p>
          <a:p>
            <a:r>
              <a:rPr lang="de-CH" dirty="0"/>
              <a:t>Mit Noten beschreibt man vor allem eines, nämlich das «besser» und das «schlechter», also eine Rangordnung unter den Schülerinnen und Schülern. Für die selektive Aufgabe von Beurteilung scheinen sich Ziffernoten also anzubieten - auch wenn sie einer grossen Fehleranfälligkeit unterliegen. Für die pädagogische Aufgabe sind sie aber nur wenig geeignet. </a:t>
            </a:r>
          </a:p>
          <a:p>
            <a:r>
              <a:rPr lang="de-CH" dirty="0"/>
              <a:t>Ist es aber nicht die bedeutendere Aufgabe von Schulen das Lernen zu begünstigen. Wenn wir die pädagogische Aufgabe der Beurteilung ernst nehmen möchten, tut es Not, dass wir uns für förderorientierte Formen der Leistungsbeurteilung stark machen, diese in der Praxis ausprobieren und unsere Erfahrungen mit anderen teilen. </a:t>
            </a:r>
          </a:p>
          <a:p>
            <a:r>
              <a:rPr lang="de-CH" dirty="0"/>
              <a:t>Felix Winter sagt es pointiert: «Für qualitativ hochwertige und lerndienliche Rückmeldungen braucht es eindeutig andere Mittel als Noten.»</a:t>
            </a:r>
          </a:p>
          <a:p>
            <a:endParaRPr lang="de-CH" dirty="0"/>
          </a:p>
          <a:p>
            <a:r>
              <a:rPr lang="de-CH" dirty="0"/>
              <a:t>Mit Förderung und Selektion liegt also ein klassisches Dilemma vor. Es braucht daher Lehrpersonen und andere Bildungsverantwortliche, die sich mutig für die Förderung aussprechen und einsetzen.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6</a:t>
            </a:fld>
            <a:endParaRPr lang="de-CH"/>
          </a:p>
        </p:txBody>
      </p:sp>
    </p:spTree>
    <p:extLst>
      <p:ext uri="{BB962C8B-B14F-4D97-AF65-F5344CB8AC3E}">
        <p14:creationId xmlns:p14="http://schemas.microsoft.com/office/powerpoint/2010/main" val="1477322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Tx/>
              <a:buChar char="-"/>
            </a:pPr>
            <a:r>
              <a:rPr lang="de-CH" dirty="0"/>
              <a:t>Weitere: Kreativität, kritisches Denken, </a:t>
            </a:r>
          </a:p>
          <a:p>
            <a:pPr marL="342900" indent="-342900">
              <a:buFontTx/>
              <a:buChar char="-"/>
            </a:pPr>
            <a:endParaRPr lang="de-CH" dirty="0"/>
          </a:p>
          <a:p>
            <a:pPr marL="342900" indent="-342900">
              <a:buFontTx/>
              <a:buChar char="-"/>
            </a:pPr>
            <a:endParaRPr lang="de-CH" dirty="0"/>
          </a:p>
        </p:txBody>
      </p:sp>
      <p:sp>
        <p:nvSpPr>
          <p:cNvPr id="4" name="Foliennummernplatzhalter 3"/>
          <p:cNvSpPr>
            <a:spLocks noGrp="1"/>
          </p:cNvSpPr>
          <p:nvPr>
            <p:ph type="sldNum" sz="quarter" idx="5"/>
          </p:nvPr>
        </p:nvSpPr>
        <p:spPr/>
        <p:txBody>
          <a:bodyPr/>
          <a:lstStyle/>
          <a:p>
            <a:fld id="{457A3B32-368D-411E-A743-E0747E9C7700}" type="slidenum">
              <a:rPr lang="de-CH" smtClean="0"/>
              <a:t>7</a:t>
            </a:fld>
            <a:endParaRPr lang="de-CH"/>
          </a:p>
        </p:txBody>
      </p:sp>
    </p:spTree>
    <p:extLst>
      <p:ext uri="{BB962C8B-B14F-4D97-AF65-F5344CB8AC3E}">
        <p14:creationId xmlns:p14="http://schemas.microsoft.com/office/powerpoint/2010/main" val="196428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1613" y="230188"/>
            <a:ext cx="2330450" cy="1311275"/>
          </a:xfrm>
        </p:spPr>
      </p:sp>
      <p:sp>
        <p:nvSpPr>
          <p:cNvPr id="3" name="Notizenplatzhalter 2"/>
          <p:cNvSpPr>
            <a:spLocks noGrp="1"/>
          </p:cNvSpPr>
          <p:nvPr>
            <p:ph type="body" idx="1"/>
          </p:nvPr>
        </p:nvSpPr>
        <p:spPr/>
        <p:txBody>
          <a:bodyPr/>
          <a:lstStyle/>
          <a:p>
            <a:r>
              <a:rPr lang="de-CH" dirty="0"/>
              <a:t>So möchte ich unsere Lernkultur gerne umdenken.</a:t>
            </a:r>
          </a:p>
          <a:p>
            <a:endParaRPr lang="de-CH" dirty="0"/>
          </a:p>
          <a:p>
            <a:r>
              <a:rPr lang="de-CH" dirty="0"/>
              <a:t>Idealerweise würden wir …</a:t>
            </a:r>
          </a:p>
          <a:p>
            <a:endParaRPr lang="de-CH" dirty="0"/>
          </a:p>
          <a:p>
            <a:r>
              <a:rPr lang="de-CH" dirty="0"/>
              <a:t>… mit Jahreszeugnissen arbeiten.</a:t>
            </a:r>
          </a:p>
          <a:p>
            <a:endParaRPr lang="de-CH" dirty="0"/>
          </a:p>
          <a:p>
            <a:r>
              <a:rPr lang="de-CH" dirty="0"/>
              <a:t>… nur, wenn notwendig einteilen (z.B. Übertritt)</a:t>
            </a:r>
          </a:p>
        </p:txBody>
      </p:sp>
      <p:sp>
        <p:nvSpPr>
          <p:cNvPr id="4" name="Foliennummernplatzhalter 3"/>
          <p:cNvSpPr>
            <a:spLocks noGrp="1"/>
          </p:cNvSpPr>
          <p:nvPr>
            <p:ph type="sldNum" sz="quarter" idx="5"/>
          </p:nvPr>
        </p:nvSpPr>
        <p:spPr/>
        <p:txBody>
          <a:bodyPr/>
          <a:lstStyle/>
          <a:p>
            <a:fld id="{457A3B32-368D-411E-A743-E0747E9C7700}" type="slidenum">
              <a:rPr lang="de-CH" smtClean="0"/>
              <a:t>8</a:t>
            </a:fld>
            <a:endParaRPr lang="de-CH"/>
          </a:p>
        </p:txBody>
      </p:sp>
    </p:spTree>
    <p:extLst>
      <p:ext uri="{BB962C8B-B14F-4D97-AF65-F5344CB8AC3E}">
        <p14:creationId xmlns:p14="http://schemas.microsoft.com/office/powerpoint/2010/main" val="83963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a:t>&gt;&gt;&gt;&gt; Jump!</a:t>
            </a:r>
          </a:p>
          <a:p>
            <a:pPr marL="0" indent="0">
              <a:buNone/>
            </a:pPr>
            <a:endParaRPr lang="de-CH"/>
          </a:p>
          <a:p>
            <a:pPr marL="0" indent="0">
              <a:buNone/>
            </a:pPr>
            <a:r>
              <a:rPr lang="de-CH"/>
              <a:t>Noten sind für wirksames Lernen nicht nur nicht nötig, sondern haben darüber hinaus unerwünschte Nebenwirkungen.</a:t>
            </a:r>
          </a:p>
          <a:p>
            <a:pPr marL="0" indent="0">
              <a:buNone/>
            </a:pPr>
            <a:r>
              <a:rPr lang="de-CH"/>
              <a:t>Es gibt viel zu lesen zum Thema. Und man findet viele Argumente für Unterricht ohne Noten.</a:t>
            </a:r>
          </a:p>
          <a:p>
            <a:pPr marL="0" indent="0">
              <a:buNone/>
            </a:pPr>
            <a:r>
              <a:rPr lang="de-CH"/>
              <a:t>Und meiner Ansicht nach nur ein Argument für die Noten.</a:t>
            </a:r>
          </a:p>
          <a:p>
            <a:pPr marL="0" indent="0">
              <a:buNone/>
            </a:pPr>
            <a:endParaRPr lang="de-CH"/>
          </a:p>
          <a:p>
            <a:pPr marL="0" indent="0">
              <a:buNone/>
            </a:pPr>
            <a:endParaRPr lang="de-CH"/>
          </a:p>
          <a:p>
            <a:pPr marL="0" indent="0">
              <a:buNone/>
            </a:pPr>
            <a:r>
              <a:rPr lang="de-CH"/>
              <a:t>&gt;</a:t>
            </a:r>
          </a:p>
          <a:p>
            <a:pPr marL="0" indent="0">
              <a:buNone/>
            </a:pPr>
            <a:r>
              <a:rPr lang="de-CH"/>
              <a:t>Noten enthalten zu wenig Information um eine pädagogische Aufgabe zu erfüllen.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a:t>&gt;</a:t>
            </a:r>
          </a:p>
          <a:p>
            <a:pPr marL="0" indent="0">
              <a:buNone/>
            </a:pPr>
            <a:r>
              <a:rPr lang="de-CH"/>
              <a:t>&gt;</a:t>
            </a:r>
          </a:p>
          <a:p>
            <a:pPr marL="0" indent="0">
              <a:buNone/>
            </a:pPr>
            <a:r>
              <a:rPr lang="de-CH"/>
              <a:t>Noten haben negative Auswirkungen auf die Lernmotivation bei leistungsschwächeren SchülerInnen,</a:t>
            </a:r>
          </a:p>
          <a:p>
            <a:pPr marL="0" indent="0">
              <a:buNone/>
            </a:pPr>
            <a:r>
              <a:rPr lang="de-CH"/>
              <a:t>… und sie beschädigen die Kraft intrinsischer Motivation auch bei den leistungsstärkeren.</a:t>
            </a:r>
          </a:p>
          <a:p>
            <a:pPr marL="0" indent="0">
              <a:buNone/>
            </a:pPr>
            <a:r>
              <a:rPr lang="de-CH"/>
              <a:t>&gt;</a:t>
            </a:r>
          </a:p>
          <a:p>
            <a:pPr marL="0" indent="0">
              <a:buNone/>
            </a:pPr>
            <a:r>
              <a:rPr lang="de-CH"/>
              <a:t>Oft hört man das Argument, dass Verbalbeurteilungen im Gegensatz zu Noten die Leistungsbereitschaft der Schülerinnen und Schüler mindert. Es ist laut der zusammengefassten Expertise empirisch widerleg, dass Verbalbeurteilungen einen negativen Einfluss auf die Leistungsbereitschaft hätten.</a:t>
            </a:r>
          </a:p>
          <a:p>
            <a:pPr marL="0" indent="0">
              <a:buNone/>
            </a:pPr>
            <a:r>
              <a:rPr lang="de-CH"/>
              <a:t>&gt;</a:t>
            </a:r>
          </a:p>
          <a:p>
            <a:pPr marL="0" indent="0">
              <a:buNone/>
            </a:pPr>
            <a:r>
              <a:rPr lang="de-CH"/>
              <a:t>Trotz der durchgängig negativen Befunde für Ziffernoten scheint eine Abschaffung schwierig. Dies ist auf die frühe und starke Selektionsorientierung des Schulsystems zurückzuführen.</a:t>
            </a:r>
          </a:p>
          <a:p>
            <a:pPr marL="457200" indent="-457200">
              <a:buAutoNum type="arabicPeriod"/>
            </a:pPr>
            <a:endParaRPr lang="de-CH"/>
          </a:p>
          <a:p>
            <a:pPr marL="0" indent="0">
              <a:buNone/>
            </a:pPr>
            <a:r>
              <a:rPr lang="de-CH"/>
              <a:t>Hier unerwähnt, aber sehr schön an der Zusammenfassung von </a:t>
            </a:r>
            <a:r>
              <a:rPr lang="de-CH" err="1"/>
              <a:t>Brügelmann</a:t>
            </a:r>
            <a:r>
              <a:rPr lang="de-CH"/>
              <a:t> ist, dass nicht nur die Mängel von Noten beschrieben werden, sondern daraus auch Praxisempfehlungen abgeleitet werden.</a:t>
            </a:r>
          </a:p>
        </p:txBody>
      </p:sp>
      <p:sp>
        <p:nvSpPr>
          <p:cNvPr id="4" name="Foliennummernplatzhalter 3"/>
          <p:cNvSpPr>
            <a:spLocks noGrp="1"/>
          </p:cNvSpPr>
          <p:nvPr>
            <p:ph type="sldNum" sz="quarter" idx="5"/>
          </p:nvPr>
        </p:nvSpPr>
        <p:spPr/>
        <p:txBody>
          <a:bodyPr/>
          <a:lstStyle/>
          <a:p>
            <a:fld id="{457A3B32-368D-411E-A743-E0747E9C7700}" type="slidenum">
              <a:rPr lang="de-CH" smtClean="0"/>
              <a:t>9</a:t>
            </a:fld>
            <a:endParaRPr lang="de-CH"/>
          </a:p>
        </p:txBody>
      </p:sp>
    </p:spTree>
    <p:extLst>
      <p:ext uri="{BB962C8B-B14F-4D97-AF65-F5344CB8AC3E}">
        <p14:creationId xmlns:p14="http://schemas.microsoft.com/office/powerpoint/2010/main" val="125325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188913"/>
            <a:ext cx="2235200" cy="1257300"/>
          </a:xfrm>
        </p:spPr>
      </p:sp>
      <p:sp>
        <p:nvSpPr>
          <p:cNvPr id="3" name="Notizenplatzhalter 2"/>
          <p:cNvSpPr>
            <a:spLocks noGrp="1"/>
          </p:cNvSpPr>
          <p:nvPr>
            <p:ph type="body" idx="1"/>
          </p:nvPr>
        </p:nvSpPr>
        <p:spPr/>
        <p:txBody>
          <a:bodyPr/>
          <a:lstStyle/>
          <a:p>
            <a:endParaRPr lang="de-CH" sz="2400" dirty="0"/>
          </a:p>
        </p:txBody>
      </p:sp>
      <p:sp>
        <p:nvSpPr>
          <p:cNvPr id="4" name="Foliennummernplatzhalter 3"/>
          <p:cNvSpPr>
            <a:spLocks noGrp="1"/>
          </p:cNvSpPr>
          <p:nvPr>
            <p:ph type="sldNum" sz="quarter" idx="10"/>
          </p:nvPr>
        </p:nvSpPr>
        <p:spPr>
          <a:xfrm>
            <a:off x="5289493" y="5919629"/>
            <a:ext cx="4046558" cy="312697"/>
          </a:xfrm>
          <a:prstGeom prst="rect">
            <a:avLst/>
          </a:prstGeom>
        </p:spPr>
        <p:txBody>
          <a:bodyPr lIns="85116" tIns="42558" rIns="85116" bIns="42558"/>
          <a:lstStyle/>
          <a:p>
            <a:fld id="{457A3B32-368D-411E-A743-E0747E9C7700}" type="slidenum">
              <a:rPr lang="de-CH" smtClean="0"/>
              <a:t>10</a:t>
            </a:fld>
            <a:endParaRPr lang="de-CH"/>
          </a:p>
        </p:txBody>
      </p:sp>
    </p:spTree>
    <p:extLst>
      <p:ext uri="{BB962C8B-B14F-4D97-AF65-F5344CB8AC3E}">
        <p14:creationId xmlns:p14="http://schemas.microsoft.com/office/powerpoint/2010/main" val="70767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34D27-E45B-421D-8E99-6ED595A034C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3D730732-28EE-40F0-9839-76095476AD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70FBD01E-6BA6-4248-9E9F-6C1BD82C2B9F}"/>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E93F3A62-2D9E-4119-98A4-C9E7274BA3B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397AB7E-D477-41ED-AC33-85EDCC352994}"/>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204757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AC135-AAE6-4202-9599-3623F1AD722B}"/>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B4D24B7E-7B74-484F-AA82-4E8A1ED7470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19041D3-1030-4842-A17C-218EC27AB208}"/>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63C3964D-0324-4E94-8D7C-D63F4D62979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AE483F0-F1B1-43D6-9CA3-737FA4B398A6}"/>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164947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F9F5B4E-4411-4D91-9A2F-0A4F8153CDC5}"/>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3E22C0A2-1F61-49BD-9C53-2C69D21A61F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2CAA3BA-1884-4B05-9F46-DA4721E5AE6A}"/>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833F25D4-CD9C-46A9-B2EF-478DE7718FF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360CD47-D251-4DFE-853C-BF6530E62512}"/>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444411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43A43E-E4C9-47CF-B665-ED57CDCF3DDE}"/>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4B153938-8B26-48C6-A37B-CDB083B60F7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A21266C-22D3-4E54-A46A-CCE44CC5CF6C}"/>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FF54DA84-D5CA-4257-87D3-D078510C651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B3508D0D-C02D-4A51-93F2-B2FCD006DA5A}"/>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209118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B1AEE-5091-4AAB-BE78-009794F625B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DC0B1D00-4FC2-401F-950D-801EC7A18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A6A8A90-BA1A-4515-9772-FB4B2207FA68}"/>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9E756F4D-FBD4-4292-9A93-4DD38036BEC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710F65B-8228-4AAD-8176-C53AAF4744F8}"/>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373797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8E637-57F0-4D9E-9351-79FBDD5DDE3E}"/>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8450AD0C-DF8D-46D0-9950-60D0A0AC2ED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F4BF5106-2739-4FC9-BF9E-9E2933AC9EC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EB3088A7-2243-44AB-97C1-4429229520E8}"/>
              </a:ext>
            </a:extLst>
          </p:cNvPr>
          <p:cNvSpPr>
            <a:spLocks noGrp="1"/>
          </p:cNvSpPr>
          <p:nvPr>
            <p:ph type="dt" sz="half" idx="10"/>
          </p:nvPr>
        </p:nvSpPr>
        <p:spPr/>
        <p:txBody>
          <a:bodyPr/>
          <a:lstStyle/>
          <a:p>
            <a:endParaRPr lang="de-CH"/>
          </a:p>
        </p:txBody>
      </p:sp>
      <p:sp>
        <p:nvSpPr>
          <p:cNvPr id="6" name="Fußzeilenplatzhalter 5">
            <a:extLst>
              <a:ext uri="{FF2B5EF4-FFF2-40B4-BE49-F238E27FC236}">
                <a16:creationId xmlns:a16="http://schemas.microsoft.com/office/drawing/2014/main" id="{5DE25483-A940-45AA-88B9-5616ECE71277}"/>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641DDD25-7D21-4453-88F1-C3B3908E1134}"/>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283588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6AB57-648B-4F95-9F76-FA1533BA0522}"/>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67BA27BC-D96F-41F6-8508-2A334F3963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E5B816F-FB44-4A11-B411-78F1BA73050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F82DDB35-0460-49A0-A54D-FE77207EEE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B043336-3367-4E4B-B376-DB486E5FE30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05A84747-883B-4CE7-8BEA-0B77AF5D7E78}"/>
              </a:ext>
            </a:extLst>
          </p:cNvPr>
          <p:cNvSpPr>
            <a:spLocks noGrp="1"/>
          </p:cNvSpPr>
          <p:nvPr>
            <p:ph type="dt" sz="half" idx="10"/>
          </p:nvPr>
        </p:nvSpPr>
        <p:spPr/>
        <p:txBody>
          <a:bodyPr/>
          <a:lstStyle/>
          <a:p>
            <a:endParaRPr lang="de-CH"/>
          </a:p>
        </p:txBody>
      </p:sp>
      <p:sp>
        <p:nvSpPr>
          <p:cNvPr id="8" name="Fußzeilenplatzhalter 7">
            <a:extLst>
              <a:ext uri="{FF2B5EF4-FFF2-40B4-BE49-F238E27FC236}">
                <a16:creationId xmlns:a16="http://schemas.microsoft.com/office/drawing/2014/main" id="{515A8D71-E049-4129-84C3-E61854897079}"/>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57A834C7-91F8-4877-806B-4C1A81C12F4A}"/>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51189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3CF00-D55F-4439-91B3-D1214772EE8F}"/>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911A0E36-B152-4E77-A7AD-AF600F96E6C2}"/>
              </a:ext>
            </a:extLst>
          </p:cNvPr>
          <p:cNvSpPr>
            <a:spLocks noGrp="1"/>
          </p:cNvSpPr>
          <p:nvPr>
            <p:ph type="dt" sz="half" idx="10"/>
          </p:nvPr>
        </p:nvSpPr>
        <p:spPr/>
        <p:txBody>
          <a:bodyPr/>
          <a:lstStyle/>
          <a:p>
            <a:endParaRPr lang="de-CH"/>
          </a:p>
        </p:txBody>
      </p:sp>
      <p:sp>
        <p:nvSpPr>
          <p:cNvPr id="4" name="Fußzeilenplatzhalter 3">
            <a:extLst>
              <a:ext uri="{FF2B5EF4-FFF2-40B4-BE49-F238E27FC236}">
                <a16:creationId xmlns:a16="http://schemas.microsoft.com/office/drawing/2014/main" id="{CC684376-30A4-45C2-AB2A-AD2D2E5CD82A}"/>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B8160AFE-6B27-4EEA-A078-81DAE39DEE39}"/>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1368736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F5EC75B-E3D4-4F01-82F6-52DB7482150A}"/>
              </a:ext>
            </a:extLst>
          </p:cNvPr>
          <p:cNvSpPr>
            <a:spLocks noGrp="1"/>
          </p:cNvSpPr>
          <p:nvPr>
            <p:ph type="dt" sz="half" idx="10"/>
          </p:nvPr>
        </p:nvSpPr>
        <p:spPr/>
        <p:txBody>
          <a:bodyPr/>
          <a:lstStyle/>
          <a:p>
            <a:endParaRPr lang="de-CH"/>
          </a:p>
        </p:txBody>
      </p:sp>
      <p:sp>
        <p:nvSpPr>
          <p:cNvPr id="3" name="Fußzeilenplatzhalter 2">
            <a:extLst>
              <a:ext uri="{FF2B5EF4-FFF2-40B4-BE49-F238E27FC236}">
                <a16:creationId xmlns:a16="http://schemas.microsoft.com/office/drawing/2014/main" id="{6BE1868F-6D1B-4623-9DEA-41F5CA254FBF}"/>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BAD015E5-AFD4-4033-9DCA-6F673E4C3B50}"/>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3043185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0B64F-31C1-4B7B-A92B-219FA10B902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7E743DBE-7BD4-405F-96BE-1E1F03E18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6BBB7339-F46A-452A-9D70-2AE74DE79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034AAAD-BCBA-4FE9-A3B7-B80E5577BAF2}"/>
              </a:ext>
            </a:extLst>
          </p:cNvPr>
          <p:cNvSpPr>
            <a:spLocks noGrp="1"/>
          </p:cNvSpPr>
          <p:nvPr>
            <p:ph type="dt" sz="half" idx="10"/>
          </p:nvPr>
        </p:nvSpPr>
        <p:spPr/>
        <p:txBody>
          <a:bodyPr/>
          <a:lstStyle/>
          <a:p>
            <a:endParaRPr lang="de-CH"/>
          </a:p>
        </p:txBody>
      </p:sp>
      <p:sp>
        <p:nvSpPr>
          <p:cNvPr id="6" name="Fußzeilenplatzhalter 5">
            <a:extLst>
              <a:ext uri="{FF2B5EF4-FFF2-40B4-BE49-F238E27FC236}">
                <a16:creationId xmlns:a16="http://schemas.microsoft.com/office/drawing/2014/main" id="{8F4CEDFA-F3F9-43AE-B416-A6D57EE6B50E}"/>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1F77C67-3E3F-493A-82FD-D0ACE2119CCC}"/>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2698272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4D058-718B-41F6-8E29-602E738EB6A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E58F09DC-8FFA-424F-9EFC-2EC55E3D7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F0EFCB91-86B7-45D0-8F22-8B3DACA51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AD22D5B-25AA-42EB-BB4F-BB4411A34C71}"/>
              </a:ext>
            </a:extLst>
          </p:cNvPr>
          <p:cNvSpPr>
            <a:spLocks noGrp="1"/>
          </p:cNvSpPr>
          <p:nvPr>
            <p:ph type="dt" sz="half" idx="10"/>
          </p:nvPr>
        </p:nvSpPr>
        <p:spPr/>
        <p:txBody>
          <a:bodyPr/>
          <a:lstStyle/>
          <a:p>
            <a:endParaRPr lang="de-CH"/>
          </a:p>
        </p:txBody>
      </p:sp>
      <p:sp>
        <p:nvSpPr>
          <p:cNvPr id="6" name="Fußzeilenplatzhalter 5">
            <a:extLst>
              <a:ext uri="{FF2B5EF4-FFF2-40B4-BE49-F238E27FC236}">
                <a16:creationId xmlns:a16="http://schemas.microsoft.com/office/drawing/2014/main" id="{C58B12C8-A39B-488F-80B7-14954BB84140}"/>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F2B7E7DB-4BB4-466F-BACB-119E53EE99BC}"/>
              </a:ext>
            </a:extLst>
          </p:cNvPr>
          <p:cNvSpPr>
            <a:spLocks noGrp="1"/>
          </p:cNvSpPr>
          <p:nvPr>
            <p:ph type="sldNum" sz="quarter" idx="12"/>
          </p:nvPr>
        </p:nvSpPr>
        <p:spPr/>
        <p:txBody>
          <a:bodyPr/>
          <a:lstStyle/>
          <a:p>
            <a:fld id="{36DF96BA-AF5A-42CA-80DE-B5C224E43B1F}" type="slidenum">
              <a:rPr lang="de-CH" smtClean="0"/>
              <a:t>‹Nr.›</a:t>
            </a:fld>
            <a:endParaRPr lang="de-CH"/>
          </a:p>
        </p:txBody>
      </p:sp>
    </p:spTree>
    <p:extLst>
      <p:ext uri="{BB962C8B-B14F-4D97-AF65-F5344CB8AC3E}">
        <p14:creationId xmlns:p14="http://schemas.microsoft.com/office/powerpoint/2010/main" val="113216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E309C35-E637-42D4-843C-77F981CAB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92372AED-D8DC-4A31-B5BE-D415FAC6F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9BBB859-1618-4805-BC9C-719AD0BBEC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a:p>
        </p:txBody>
      </p:sp>
      <p:sp>
        <p:nvSpPr>
          <p:cNvPr id="5" name="Fußzeilenplatzhalter 4">
            <a:extLst>
              <a:ext uri="{FF2B5EF4-FFF2-40B4-BE49-F238E27FC236}">
                <a16:creationId xmlns:a16="http://schemas.microsoft.com/office/drawing/2014/main" id="{D55B2B46-C823-4CB7-B325-104AC28987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302F7C08-132D-487F-9216-31A5BF19B4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F96BA-AF5A-42CA-80DE-B5C224E43B1F}" type="slidenum">
              <a:rPr lang="de-CH" smtClean="0"/>
              <a:t>‹Nr.›</a:t>
            </a:fld>
            <a:endParaRPr lang="de-CH"/>
          </a:p>
        </p:txBody>
      </p:sp>
    </p:spTree>
    <p:extLst>
      <p:ext uri="{BB962C8B-B14F-4D97-AF65-F5344CB8AC3E}">
        <p14:creationId xmlns:p14="http://schemas.microsoft.com/office/powerpoint/2010/main" val="3673796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E2918-8664-468B-9332-D21800DEFB6D}"/>
              </a:ext>
            </a:extLst>
          </p:cNvPr>
          <p:cNvSpPr>
            <a:spLocks noGrp="1"/>
          </p:cNvSpPr>
          <p:nvPr>
            <p:ph type="title"/>
          </p:nvPr>
        </p:nvSpPr>
        <p:spPr>
          <a:xfrm>
            <a:off x="470490" y="485047"/>
            <a:ext cx="11251019" cy="5405480"/>
          </a:xfrm>
        </p:spPr>
        <p:txBody>
          <a:bodyPr>
            <a:normAutofit/>
          </a:bodyPr>
          <a:lstStyle/>
          <a:p>
            <a:pPr algn="ctr"/>
            <a:r>
              <a:rPr lang="de-CH" sz="6000" dirty="0"/>
              <a:t>Willkommen zum Elternkaffee</a:t>
            </a:r>
            <a:br>
              <a:rPr lang="de-CH" sz="6000" dirty="0"/>
            </a:br>
            <a:r>
              <a:rPr lang="de-CH" sz="6000" dirty="0"/>
              <a:t>«konstruktives Beurteilen»</a:t>
            </a:r>
            <a:br>
              <a:rPr lang="de-CH" sz="6000" dirty="0"/>
            </a:br>
            <a:br>
              <a:rPr lang="de-CH" dirty="0"/>
            </a:br>
            <a:r>
              <a:rPr lang="de-CH" dirty="0"/>
              <a:t>Vielfältige Lern- und Beurteilungskultur im Schulhaus St. Karli</a:t>
            </a:r>
          </a:p>
        </p:txBody>
      </p:sp>
    </p:spTree>
    <p:extLst>
      <p:ext uri="{BB962C8B-B14F-4D97-AF65-F5344CB8AC3E}">
        <p14:creationId xmlns:p14="http://schemas.microsoft.com/office/powerpoint/2010/main" val="2720189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028085-9CA7-48CD-ACFE-D43BFD06C0C2}"/>
              </a:ext>
            </a:extLst>
          </p:cNvPr>
          <p:cNvSpPr>
            <a:spLocks noGrp="1"/>
          </p:cNvSpPr>
          <p:nvPr>
            <p:ph type="title"/>
          </p:nvPr>
        </p:nvSpPr>
        <p:spPr>
          <a:xfrm>
            <a:off x="838200" y="365125"/>
            <a:ext cx="10515600" cy="1325563"/>
          </a:xfrm>
        </p:spPr>
        <p:txBody>
          <a:bodyPr>
            <a:normAutofit/>
          </a:bodyPr>
          <a:lstStyle/>
          <a:p>
            <a:r>
              <a:rPr lang="de-CH" sz="3600" dirty="0"/>
              <a:t>Eine Lernkontrolle mit zwei Aufgaben wird benotet </a:t>
            </a:r>
            <a:br>
              <a:rPr lang="de-CH" sz="3600" dirty="0"/>
            </a:br>
            <a:endParaRPr lang="de-CH" dirty="0"/>
          </a:p>
        </p:txBody>
      </p:sp>
      <p:pic>
        <p:nvPicPr>
          <p:cNvPr id="8" name="Inhaltsplatzhalter 7">
            <a:extLst>
              <a:ext uri="{FF2B5EF4-FFF2-40B4-BE49-F238E27FC236}">
                <a16:creationId xmlns:a16="http://schemas.microsoft.com/office/drawing/2014/main" id="{4FBB619A-F04D-4C42-B7D6-6FE24B1945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1217" y="2357140"/>
            <a:ext cx="2095500" cy="4019550"/>
          </a:xfrm>
        </p:spPr>
      </p:pic>
      <p:sp>
        <p:nvSpPr>
          <p:cNvPr id="10" name="Textfeld 9">
            <a:extLst>
              <a:ext uri="{FF2B5EF4-FFF2-40B4-BE49-F238E27FC236}">
                <a16:creationId xmlns:a16="http://schemas.microsoft.com/office/drawing/2014/main" id="{CBC0BEA2-205E-4EB4-A1A0-77AA023B9028}"/>
              </a:ext>
            </a:extLst>
          </p:cNvPr>
          <p:cNvSpPr txBox="1"/>
          <p:nvPr/>
        </p:nvSpPr>
        <p:spPr>
          <a:xfrm>
            <a:off x="4528786" y="3546465"/>
            <a:ext cx="5622437" cy="954107"/>
          </a:xfrm>
          <a:prstGeom prst="rect">
            <a:avLst/>
          </a:prstGeom>
          <a:noFill/>
        </p:spPr>
        <p:txBody>
          <a:bodyPr wrap="none" rtlCol="0">
            <a:spAutoFit/>
          </a:bodyPr>
          <a:lstStyle/>
          <a:p>
            <a:r>
              <a:rPr lang="de-CH" sz="2800" dirty="0">
                <a:latin typeface="+mj-lt"/>
              </a:rPr>
              <a:t>Lisa hat beide Aufgaben richtig gelöst.</a:t>
            </a:r>
          </a:p>
          <a:p>
            <a:r>
              <a:rPr lang="de-CH" sz="2800" dirty="0">
                <a:latin typeface="+mj-lt"/>
              </a:rPr>
              <a:t>Note: 6</a:t>
            </a:r>
          </a:p>
        </p:txBody>
      </p:sp>
      <p:sp>
        <p:nvSpPr>
          <p:cNvPr id="3" name="Denkblase: wolkenförmig 2">
            <a:extLst>
              <a:ext uri="{FF2B5EF4-FFF2-40B4-BE49-F238E27FC236}">
                <a16:creationId xmlns:a16="http://schemas.microsoft.com/office/drawing/2014/main" id="{5FCCD834-6C79-4D51-9549-812C937ACC10}"/>
              </a:ext>
            </a:extLst>
          </p:cNvPr>
          <p:cNvSpPr/>
          <p:nvPr/>
        </p:nvSpPr>
        <p:spPr>
          <a:xfrm>
            <a:off x="4213860" y="1231434"/>
            <a:ext cx="3764280" cy="1584960"/>
          </a:xfrm>
          <a:prstGeom prst="cloudCallout">
            <a:avLst>
              <a:gd name="adj1" fmla="val -59699"/>
              <a:gd name="adj2" fmla="val 567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E5887416-6A10-4D22-9D2C-44C8BBB8994C}"/>
              </a:ext>
            </a:extLst>
          </p:cNvPr>
          <p:cNvSpPr txBox="1"/>
          <p:nvPr/>
        </p:nvSpPr>
        <p:spPr>
          <a:xfrm>
            <a:off x="5207578" y="1824891"/>
            <a:ext cx="2621280" cy="461665"/>
          </a:xfrm>
          <a:prstGeom prst="rect">
            <a:avLst/>
          </a:prstGeom>
          <a:noFill/>
        </p:spPr>
        <p:txBody>
          <a:bodyPr wrap="square" rtlCol="0">
            <a:spAutoFit/>
          </a:bodyPr>
          <a:lstStyle/>
          <a:p>
            <a:r>
              <a:rPr lang="de-CH" sz="2400" dirty="0"/>
              <a:t>Alles richtig!</a:t>
            </a:r>
          </a:p>
        </p:txBody>
      </p:sp>
      <p:sp>
        <p:nvSpPr>
          <p:cNvPr id="9" name="Pfeil: gestreift nach rechts 8">
            <a:extLst>
              <a:ext uri="{FF2B5EF4-FFF2-40B4-BE49-F238E27FC236}">
                <a16:creationId xmlns:a16="http://schemas.microsoft.com/office/drawing/2014/main" id="{DB19C916-5E76-4441-BB38-69C92425769B}"/>
              </a:ext>
            </a:extLst>
          </p:cNvPr>
          <p:cNvSpPr/>
          <p:nvPr/>
        </p:nvSpPr>
        <p:spPr>
          <a:xfrm>
            <a:off x="8304416" y="1231435"/>
            <a:ext cx="3032760" cy="1584960"/>
          </a:xfrm>
          <a:prstGeom prst="stripedRightArrow">
            <a:avLst>
              <a:gd name="adj1" fmla="val 100000"/>
              <a:gd name="adj2" fmla="val 2655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a:solidFill>
                  <a:schemeClr val="tx1"/>
                </a:solidFill>
              </a:rPr>
              <a:t>Ich bin die Beste!</a:t>
            </a:r>
          </a:p>
          <a:p>
            <a:pPr algn="ctr"/>
            <a:r>
              <a:rPr lang="de-CH" sz="2400" dirty="0">
                <a:solidFill>
                  <a:schemeClr val="tx1"/>
                </a:solidFill>
              </a:rPr>
              <a:t>Da muss ich nichts üben, …wie immer!</a:t>
            </a:r>
          </a:p>
        </p:txBody>
      </p:sp>
    </p:spTree>
    <p:extLst>
      <p:ext uri="{BB962C8B-B14F-4D97-AF65-F5344CB8AC3E}">
        <p14:creationId xmlns:p14="http://schemas.microsoft.com/office/powerpoint/2010/main" val="410648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4"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028085-9CA7-48CD-ACFE-D43BFD06C0C2}"/>
              </a:ext>
            </a:extLst>
          </p:cNvPr>
          <p:cNvSpPr>
            <a:spLocks noGrp="1"/>
          </p:cNvSpPr>
          <p:nvPr>
            <p:ph type="title"/>
          </p:nvPr>
        </p:nvSpPr>
        <p:spPr/>
        <p:txBody>
          <a:bodyPr>
            <a:normAutofit/>
          </a:bodyPr>
          <a:lstStyle/>
          <a:p>
            <a:r>
              <a:rPr lang="de-CH" sz="3600" dirty="0"/>
              <a:t>Eine Lernkontrolle mit zwei Aufgaben wird benotet </a:t>
            </a:r>
            <a:br>
              <a:rPr lang="de-CH" sz="3600" dirty="0"/>
            </a:br>
            <a:endParaRPr lang="de-CH" dirty="0"/>
          </a:p>
        </p:txBody>
      </p:sp>
      <p:sp>
        <p:nvSpPr>
          <p:cNvPr id="10" name="Textfeld 9">
            <a:extLst>
              <a:ext uri="{FF2B5EF4-FFF2-40B4-BE49-F238E27FC236}">
                <a16:creationId xmlns:a16="http://schemas.microsoft.com/office/drawing/2014/main" id="{CBC0BEA2-205E-4EB4-A1A0-77AA023B9028}"/>
              </a:ext>
            </a:extLst>
          </p:cNvPr>
          <p:cNvSpPr txBox="1"/>
          <p:nvPr/>
        </p:nvSpPr>
        <p:spPr>
          <a:xfrm>
            <a:off x="3460365" y="5105233"/>
            <a:ext cx="6607193" cy="954107"/>
          </a:xfrm>
          <a:prstGeom prst="rect">
            <a:avLst/>
          </a:prstGeom>
          <a:noFill/>
        </p:spPr>
        <p:txBody>
          <a:bodyPr wrap="none" rtlCol="0">
            <a:spAutoFit/>
          </a:bodyPr>
          <a:lstStyle/>
          <a:p>
            <a:r>
              <a:rPr lang="de-CH" sz="2800" dirty="0">
                <a:latin typeface="+mj-lt"/>
              </a:rPr>
              <a:t>Bart hat leider keine Aufgabe richtig geraten.</a:t>
            </a:r>
          </a:p>
          <a:p>
            <a:r>
              <a:rPr lang="de-CH" sz="2800" dirty="0">
                <a:latin typeface="+mj-lt"/>
              </a:rPr>
              <a:t>Note: 1</a:t>
            </a:r>
          </a:p>
        </p:txBody>
      </p:sp>
      <p:sp>
        <p:nvSpPr>
          <p:cNvPr id="6" name="Denkblase: wolkenförmig 5">
            <a:extLst>
              <a:ext uri="{FF2B5EF4-FFF2-40B4-BE49-F238E27FC236}">
                <a16:creationId xmlns:a16="http://schemas.microsoft.com/office/drawing/2014/main" id="{715BB11E-0C20-44BC-984B-F64FD03AC436}"/>
              </a:ext>
            </a:extLst>
          </p:cNvPr>
          <p:cNvSpPr/>
          <p:nvPr/>
        </p:nvSpPr>
        <p:spPr>
          <a:xfrm>
            <a:off x="4213860" y="1231434"/>
            <a:ext cx="3764280" cy="1584960"/>
          </a:xfrm>
          <a:prstGeom prst="cloudCallout">
            <a:avLst>
              <a:gd name="adj1" fmla="val 79977"/>
              <a:gd name="adj2" fmla="val 10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374C2A46-1372-4EFF-AD5A-B8A52BC7172A}"/>
              </a:ext>
            </a:extLst>
          </p:cNvPr>
          <p:cNvSpPr txBox="1"/>
          <p:nvPr/>
        </p:nvSpPr>
        <p:spPr>
          <a:xfrm>
            <a:off x="4948498" y="1791875"/>
            <a:ext cx="2621280" cy="461665"/>
          </a:xfrm>
          <a:prstGeom prst="rect">
            <a:avLst/>
          </a:prstGeom>
          <a:noFill/>
        </p:spPr>
        <p:txBody>
          <a:bodyPr wrap="square" rtlCol="0">
            <a:spAutoFit/>
          </a:bodyPr>
          <a:lstStyle/>
          <a:p>
            <a:r>
              <a:rPr lang="de-CH" sz="2400" dirty="0"/>
              <a:t>Alles falsch!</a:t>
            </a:r>
          </a:p>
        </p:txBody>
      </p:sp>
      <p:sp>
        <p:nvSpPr>
          <p:cNvPr id="9" name="Pfeil: gestreift nach rechts 8">
            <a:extLst>
              <a:ext uri="{FF2B5EF4-FFF2-40B4-BE49-F238E27FC236}">
                <a16:creationId xmlns:a16="http://schemas.microsoft.com/office/drawing/2014/main" id="{785247AA-7062-46D7-B0FB-28DC7D3A468E}"/>
              </a:ext>
            </a:extLst>
          </p:cNvPr>
          <p:cNvSpPr/>
          <p:nvPr/>
        </p:nvSpPr>
        <p:spPr>
          <a:xfrm rot="20187040" flipH="1">
            <a:off x="172199" y="1964884"/>
            <a:ext cx="3988775" cy="1584960"/>
          </a:xfrm>
          <a:prstGeom prst="stripedRightArrow">
            <a:avLst>
              <a:gd name="adj1" fmla="val 100000"/>
              <a:gd name="adj2" fmla="val 2655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a:solidFill>
                  <a:schemeClr val="tx1"/>
                </a:solidFill>
              </a:rPr>
              <a:t>Das kann ich noch nicht. Das muss ich noch üben.</a:t>
            </a:r>
          </a:p>
        </p:txBody>
      </p:sp>
      <p:sp>
        <p:nvSpPr>
          <p:cNvPr id="3" name="Textfeld 2">
            <a:extLst>
              <a:ext uri="{FF2B5EF4-FFF2-40B4-BE49-F238E27FC236}">
                <a16:creationId xmlns:a16="http://schemas.microsoft.com/office/drawing/2014/main" id="{D0B44CCD-B5F8-4E44-BF93-67162FC39D60}"/>
              </a:ext>
            </a:extLst>
          </p:cNvPr>
          <p:cNvSpPr txBox="1"/>
          <p:nvPr/>
        </p:nvSpPr>
        <p:spPr>
          <a:xfrm rot="20157363">
            <a:off x="706126" y="1646060"/>
            <a:ext cx="2133600" cy="461665"/>
          </a:xfrm>
          <a:prstGeom prst="rect">
            <a:avLst/>
          </a:prstGeom>
          <a:noFill/>
        </p:spPr>
        <p:txBody>
          <a:bodyPr wrap="square" rtlCol="0">
            <a:spAutoFit/>
          </a:bodyPr>
          <a:lstStyle/>
          <a:p>
            <a:r>
              <a:rPr lang="de-CH" sz="2400" dirty="0">
                <a:solidFill>
                  <a:srgbClr val="FF0000"/>
                </a:solidFill>
              </a:rPr>
              <a:t>Idealerweise:</a:t>
            </a:r>
            <a:endParaRPr lang="de-CH" sz="2000" dirty="0">
              <a:solidFill>
                <a:srgbClr val="FF0000"/>
              </a:solidFill>
            </a:endParaRPr>
          </a:p>
        </p:txBody>
      </p:sp>
      <p:pic>
        <p:nvPicPr>
          <p:cNvPr id="12" name="Inhaltsplatzhalter 6">
            <a:extLst>
              <a:ext uri="{FF2B5EF4-FFF2-40B4-BE49-F238E27FC236}">
                <a16:creationId xmlns:a16="http://schemas.microsoft.com/office/drawing/2014/main" id="{A8F5195D-7B01-BA90-671D-5878DCD15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04" y="2992296"/>
            <a:ext cx="1992776" cy="4281948"/>
          </a:xfrm>
          <a:prstGeom prst="rect">
            <a:avLst/>
          </a:prstGeom>
        </p:spPr>
      </p:pic>
      <p:pic>
        <p:nvPicPr>
          <p:cNvPr id="5" name="Grafik 4">
            <a:extLst>
              <a:ext uri="{FF2B5EF4-FFF2-40B4-BE49-F238E27FC236}">
                <a16:creationId xmlns:a16="http://schemas.microsoft.com/office/drawing/2014/main" id="{99F89198-C2E5-536E-42E3-48C581A36484}"/>
              </a:ext>
            </a:extLst>
          </p:cNvPr>
          <p:cNvPicPr>
            <a:picLocks noChangeAspect="1"/>
          </p:cNvPicPr>
          <p:nvPr/>
        </p:nvPicPr>
        <p:blipFill>
          <a:blip r:embed="rId4"/>
          <a:stretch>
            <a:fillRect/>
          </a:stretch>
        </p:blipFill>
        <p:spPr>
          <a:xfrm>
            <a:off x="2273477" y="2630260"/>
            <a:ext cx="3822523" cy="2822693"/>
          </a:xfrm>
          <a:prstGeom prst="rect">
            <a:avLst/>
          </a:prstGeom>
        </p:spPr>
      </p:pic>
      <p:sp>
        <p:nvSpPr>
          <p:cNvPr id="13" name="Textfeld 12">
            <a:extLst>
              <a:ext uri="{FF2B5EF4-FFF2-40B4-BE49-F238E27FC236}">
                <a16:creationId xmlns:a16="http://schemas.microsoft.com/office/drawing/2014/main" id="{D30757C4-8DFC-21C9-79E1-B2670286E9E3}"/>
              </a:ext>
            </a:extLst>
          </p:cNvPr>
          <p:cNvSpPr txBox="1"/>
          <p:nvPr/>
        </p:nvSpPr>
        <p:spPr>
          <a:xfrm rot="20157363">
            <a:off x="1818144" y="3181805"/>
            <a:ext cx="2611135" cy="461665"/>
          </a:xfrm>
          <a:prstGeom prst="rect">
            <a:avLst/>
          </a:prstGeom>
          <a:noFill/>
        </p:spPr>
        <p:txBody>
          <a:bodyPr wrap="square" rtlCol="0">
            <a:spAutoFit/>
          </a:bodyPr>
          <a:lstStyle/>
          <a:p>
            <a:r>
              <a:rPr lang="de-CH" sz="2400" dirty="0">
                <a:solidFill>
                  <a:srgbClr val="FF0000"/>
                </a:solidFill>
              </a:rPr>
              <a:t>Wahrscheinlicher:</a:t>
            </a:r>
            <a:endParaRPr lang="de-CH" sz="2000" dirty="0">
              <a:solidFill>
                <a:srgbClr val="FF0000"/>
              </a:solidFill>
            </a:endParaRPr>
          </a:p>
        </p:txBody>
      </p:sp>
    </p:spTree>
    <p:extLst>
      <p:ext uri="{BB962C8B-B14F-4D97-AF65-F5344CB8AC3E}">
        <p14:creationId xmlns:p14="http://schemas.microsoft.com/office/powerpoint/2010/main" val="42384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3"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028085-9CA7-48CD-ACFE-D43BFD06C0C2}"/>
              </a:ext>
            </a:extLst>
          </p:cNvPr>
          <p:cNvSpPr>
            <a:spLocks noGrp="1"/>
          </p:cNvSpPr>
          <p:nvPr>
            <p:ph type="title"/>
          </p:nvPr>
        </p:nvSpPr>
        <p:spPr/>
        <p:txBody>
          <a:bodyPr>
            <a:normAutofit/>
          </a:bodyPr>
          <a:lstStyle/>
          <a:p>
            <a:r>
              <a:rPr lang="de-CH" sz="3600" dirty="0"/>
              <a:t>Eine Lernkontrolle mit zwei Aufgaben wird benotet </a:t>
            </a:r>
            <a:br>
              <a:rPr lang="de-CH" sz="3600" dirty="0"/>
            </a:br>
            <a:endParaRPr lang="de-CH" dirty="0"/>
          </a:p>
        </p:txBody>
      </p:sp>
      <p:sp>
        <p:nvSpPr>
          <p:cNvPr id="10" name="Textfeld 9">
            <a:extLst>
              <a:ext uri="{FF2B5EF4-FFF2-40B4-BE49-F238E27FC236}">
                <a16:creationId xmlns:a16="http://schemas.microsoft.com/office/drawing/2014/main" id="{CBC0BEA2-205E-4EB4-A1A0-77AA023B9028}"/>
              </a:ext>
            </a:extLst>
          </p:cNvPr>
          <p:cNvSpPr txBox="1"/>
          <p:nvPr/>
        </p:nvSpPr>
        <p:spPr>
          <a:xfrm>
            <a:off x="2961433" y="2767458"/>
            <a:ext cx="5781454" cy="954107"/>
          </a:xfrm>
          <a:prstGeom prst="rect">
            <a:avLst/>
          </a:prstGeom>
          <a:noFill/>
        </p:spPr>
        <p:txBody>
          <a:bodyPr wrap="none" rtlCol="0">
            <a:spAutoFit/>
          </a:bodyPr>
          <a:lstStyle/>
          <a:p>
            <a:r>
              <a:rPr lang="de-CH" sz="2800" dirty="0">
                <a:latin typeface="+mj-lt"/>
              </a:rPr>
              <a:t>Maggie hat eine Aufgabe richtig gelöst.</a:t>
            </a:r>
          </a:p>
          <a:p>
            <a:r>
              <a:rPr lang="de-CH" sz="2800" dirty="0">
                <a:latin typeface="+mj-lt"/>
              </a:rPr>
              <a:t>Note: 3.5</a:t>
            </a:r>
          </a:p>
        </p:txBody>
      </p:sp>
      <p:pic>
        <p:nvPicPr>
          <p:cNvPr id="7" name="Inhaltsplatzhalter 6">
            <a:extLst>
              <a:ext uri="{FF2B5EF4-FFF2-40B4-BE49-F238E27FC236}">
                <a16:creationId xmlns:a16="http://schemas.microsoft.com/office/drawing/2014/main" id="{69920D44-F0CB-473A-81EB-CA63960ADF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64679" y="3721565"/>
            <a:ext cx="2682241" cy="2817347"/>
          </a:xfrm>
        </p:spPr>
      </p:pic>
      <p:sp>
        <p:nvSpPr>
          <p:cNvPr id="8" name="Denkblase: wolkenförmig 7">
            <a:extLst>
              <a:ext uri="{FF2B5EF4-FFF2-40B4-BE49-F238E27FC236}">
                <a16:creationId xmlns:a16="http://schemas.microsoft.com/office/drawing/2014/main" id="{1CFBD887-A8E1-488F-A759-A66E5FFEDF68}"/>
              </a:ext>
            </a:extLst>
          </p:cNvPr>
          <p:cNvSpPr/>
          <p:nvPr/>
        </p:nvSpPr>
        <p:spPr>
          <a:xfrm>
            <a:off x="8742886" y="1514401"/>
            <a:ext cx="2478627" cy="1584960"/>
          </a:xfrm>
          <a:prstGeom prst="cloudCallout">
            <a:avLst>
              <a:gd name="adj1" fmla="val -46172"/>
              <a:gd name="adj2" fmla="val 1211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11E892CF-621B-44F8-89E0-7FD8BCCD0747}"/>
              </a:ext>
            </a:extLst>
          </p:cNvPr>
          <p:cNvSpPr txBox="1"/>
          <p:nvPr/>
        </p:nvSpPr>
        <p:spPr>
          <a:xfrm>
            <a:off x="9124258" y="1891382"/>
            <a:ext cx="2621280" cy="830997"/>
          </a:xfrm>
          <a:prstGeom prst="rect">
            <a:avLst/>
          </a:prstGeom>
          <a:noFill/>
        </p:spPr>
        <p:txBody>
          <a:bodyPr wrap="square" rtlCol="0">
            <a:spAutoFit/>
          </a:bodyPr>
          <a:lstStyle/>
          <a:p>
            <a:r>
              <a:rPr lang="de-CH" sz="2400" dirty="0"/>
              <a:t>Etwas richtig,</a:t>
            </a:r>
          </a:p>
          <a:p>
            <a:r>
              <a:rPr lang="de-CH" sz="2400" dirty="0"/>
              <a:t>etwas nicht.</a:t>
            </a:r>
          </a:p>
        </p:txBody>
      </p:sp>
      <p:sp>
        <p:nvSpPr>
          <p:cNvPr id="11" name="Pfeil: gestreift nach rechts 10">
            <a:extLst>
              <a:ext uri="{FF2B5EF4-FFF2-40B4-BE49-F238E27FC236}">
                <a16:creationId xmlns:a16="http://schemas.microsoft.com/office/drawing/2014/main" id="{BB93F1C6-7B44-44CC-8862-FF434A11D2A1}"/>
              </a:ext>
            </a:extLst>
          </p:cNvPr>
          <p:cNvSpPr/>
          <p:nvPr/>
        </p:nvSpPr>
        <p:spPr>
          <a:xfrm flipH="1">
            <a:off x="3566160" y="1375978"/>
            <a:ext cx="4628126" cy="1112588"/>
          </a:xfrm>
          <a:prstGeom prst="stripedRightArrow">
            <a:avLst>
              <a:gd name="adj1" fmla="val 100000"/>
              <a:gd name="adj2" fmla="val 2655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a:solidFill>
                  <a:schemeClr val="tx1"/>
                </a:solidFill>
              </a:rPr>
              <a:t>Da bin ich nicht so gut. </a:t>
            </a:r>
          </a:p>
          <a:p>
            <a:pPr algn="ctr"/>
            <a:r>
              <a:rPr lang="de-CH" sz="2400" dirty="0">
                <a:solidFill>
                  <a:schemeClr val="tx1"/>
                </a:solidFill>
              </a:rPr>
              <a:t>Was ich wohl üben muss?</a:t>
            </a:r>
          </a:p>
        </p:txBody>
      </p:sp>
    </p:spTree>
    <p:extLst>
      <p:ext uri="{BB962C8B-B14F-4D97-AF65-F5344CB8AC3E}">
        <p14:creationId xmlns:p14="http://schemas.microsoft.com/office/powerpoint/2010/main" val="316480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028085-9CA7-48CD-ACFE-D43BFD06C0C2}"/>
              </a:ext>
            </a:extLst>
          </p:cNvPr>
          <p:cNvSpPr>
            <a:spLocks noGrp="1"/>
          </p:cNvSpPr>
          <p:nvPr>
            <p:ph type="title"/>
          </p:nvPr>
        </p:nvSpPr>
        <p:spPr>
          <a:xfrm>
            <a:off x="838200" y="365125"/>
            <a:ext cx="10515600" cy="1325563"/>
          </a:xfrm>
        </p:spPr>
        <p:txBody>
          <a:bodyPr>
            <a:normAutofit/>
          </a:bodyPr>
          <a:lstStyle/>
          <a:p>
            <a:r>
              <a:rPr lang="de-CH" sz="3600" dirty="0"/>
              <a:t>Wie könnte ein qualitatives Feedback aussehen?</a:t>
            </a:r>
            <a:br>
              <a:rPr lang="de-CH" sz="3600" dirty="0"/>
            </a:br>
            <a:endParaRPr lang="de-CH" dirty="0"/>
          </a:p>
        </p:txBody>
      </p:sp>
      <p:pic>
        <p:nvPicPr>
          <p:cNvPr id="8" name="Inhaltsplatzhalter 7">
            <a:extLst>
              <a:ext uri="{FF2B5EF4-FFF2-40B4-BE49-F238E27FC236}">
                <a16:creationId xmlns:a16="http://schemas.microsoft.com/office/drawing/2014/main" id="{4FBB619A-F04D-4C42-B7D6-6FE24B1945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6880" y="1287438"/>
            <a:ext cx="797086" cy="1528956"/>
          </a:xfrm>
        </p:spPr>
      </p:pic>
      <p:pic>
        <p:nvPicPr>
          <p:cNvPr id="11" name="Inhaltsplatzhalter 6">
            <a:extLst>
              <a:ext uri="{FF2B5EF4-FFF2-40B4-BE49-F238E27FC236}">
                <a16:creationId xmlns:a16="http://schemas.microsoft.com/office/drawing/2014/main" id="{ADE6DAE4-EC42-492D-B582-E58F08D27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062" y="4607560"/>
            <a:ext cx="616904" cy="1325563"/>
          </a:xfrm>
          <a:prstGeom prst="rect">
            <a:avLst/>
          </a:prstGeom>
        </p:spPr>
      </p:pic>
      <p:pic>
        <p:nvPicPr>
          <p:cNvPr id="12" name="Inhaltsplatzhalter 6">
            <a:extLst>
              <a:ext uri="{FF2B5EF4-FFF2-40B4-BE49-F238E27FC236}">
                <a16:creationId xmlns:a16="http://schemas.microsoft.com/office/drawing/2014/main" id="{5EDFA6D8-B856-42EE-B80B-1215E9F1A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880" y="3121184"/>
            <a:ext cx="1124923" cy="1181586"/>
          </a:xfrm>
          <a:prstGeom prst="rect">
            <a:avLst/>
          </a:prstGeom>
        </p:spPr>
      </p:pic>
      <p:sp>
        <p:nvSpPr>
          <p:cNvPr id="7" name="Textfeld 6">
            <a:extLst>
              <a:ext uri="{FF2B5EF4-FFF2-40B4-BE49-F238E27FC236}">
                <a16:creationId xmlns:a16="http://schemas.microsoft.com/office/drawing/2014/main" id="{A5285373-D822-4833-998B-115A482B18C3}"/>
              </a:ext>
            </a:extLst>
          </p:cNvPr>
          <p:cNvSpPr txBox="1"/>
          <p:nvPr/>
        </p:nvSpPr>
        <p:spPr>
          <a:xfrm>
            <a:off x="2362200" y="1574862"/>
            <a:ext cx="8792920" cy="954107"/>
          </a:xfrm>
          <a:prstGeom prst="rect">
            <a:avLst/>
          </a:prstGeom>
          <a:noFill/>
        </p:spPr>
        <p:txBody>
          <a:bodyPr wrap="square" rtlCol="0">
            <a:spAutoFit/>
          </a:bodyPr>
          <a:lstStyle/>
          <a:p>
            <a:r>
              <a:rPr lang="de-CH" sz="2800" dirty="0"/>
              <a:t>«Liebe Lisa, diese Aufgaben konntest du problemlos lösen. Hier findest du schwierigere Aufgaben.»</a:t>
            </a:r>
          </a:p>
        </p:txBody>
      </p:sp>
      <p:sp>
        <p:nvSpPr>
          <p:cNvPr id="9" name="Textfeld 8">
            <a:extLst>
              <a:ext uri="{FF2B5EF4-FFF2-40B4-BE49-F238E27FC236}">
                <a16:creationId xmlns:a16="http://schemas.microsoft.com/office/drawing/2014/main" id="{1F3EAC23-87B7-45D4-A35E-69222E4C6C64}"/>
              </a:ext>
            </a:extLst>
          </p:cNvPr>
          <p:cNvSpPr txBox="1"/>
          <p:nvPr/>
        </p:nvSpPr>
        <p:spPr>
          <a:xfrm>
            <a:off x="2362200" y="3231461"/>
            <a:ext cx="8792920" cy="954107"/>
          </a:xfrm>
          <a:prstGeom prst="rect">
            <a:avLst/>
          </a:prstGeom>
          <a:noFill/>
        </p:spPr>
        <p:txBody>
          <a:bodyPr wrap="square" rtlCol="0">
            <a:spAutoFit/>
          </a:bodyPr>
          <a:lstStyle/>
          <a:p>
            <a:r>
              <a:rPr lang="de-CH" sz="2800" dirty="0"/>
              <a:t>«Liebe Maggie, Aufgabe 1 konntest du gut lösen. Übe nochmals Aufgabe 2. Hier findest du ähnliche Aufgaben.»</a:t>
            </a:r>
          </a:p>
        </p:txBody>
      </p:sp>
      <p:sp>
        <p:nvSpPr>
          <p:cNvPr id="10" name="Textfeld 9">
            <a:extLst>
              <a:ext uri="{FF2B5EF4-FFF2-40B4-BE49-F238E27FC236}">
                <a16:creationId xmlns:a16="http://schemas.microsoft.com/office/drawing/2014/main" id="{CDC7E07F-5E1B-4B67-A501-E6799BBD56D7}"/>
              </a:ext>
            </a:extLst>
          </p:cNvPr>
          <p:cNvSpPr txBox="1"/>
          <p:nvPr/>
        </p:nvSpPr>
        <p:spPr>
          <a:xfrm>
            <a:off x="2362200" y="4793905"/>
            <a:ext cx="8792920" cy="954107"/>
          </a:xfrm>
          <a:prstGeom prst="rect">
            <a:avLst/>
          </a:prstGeom>
          <a:noFill/>
        </p:spPr>
        <p:txBody>
          <a:bodyPr wrap="square" rtlCol="0">
            <a:spAutoFit/>
          </a:bodyPr>
          <a:lstStyle/>
          <a:p>
            <a:pPr lvl="0">
              <a:defRPr/>
            </a:pPr>
            <a:r>
              <a:rPr lang="de-CH" sz="2800" dirty="0"/>
              <a:t>«Lieber Bart, diese Aufgaben konntest du noch nicht lösen. Übe zuerst an diesen Aufgaben.»</a:t>
            </a:r>
          </a:p>
        </p:txBody>
      </p:sp>
    </p:spTree>
    <p:extLst>
      <p:ext uri="{BB962C8B-B14F-4D97-AF65-F5344CB8AC3E}">
        <p14:creationId xmlns:p14="http://schemas.microsoft.com/office/powerpoint/2010/main" val="16265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E8C59AA-C338-4127-AF9B-B3308466E48D}"/>
              </a:ext>
            </a:extLst>
          </p:cNvPr>
          <p:cNvPicPr>
            <a:picLocks noChangeAspect="1"/>
          </p:cNvPicPr>
          <p:nvPr/>
        </p:nvPicPr>
        <p:blipFill>
          <a:blip r:embed="rId3"/>
          <a:stretch>
            <a:fillRect/>
          </a:stretch>
        </p:blipFill>
        <p:spPr>
          <a:xfrm>
            <a:off x="1557337" y="1285875"/>
            <a:ext cx="6378349" cy="3011812"/>
          </a:xfrm>
          <a:prstGeom prst="rect">
            <a:avLst/>
          </a:prstGeom>
        </p:spPr>
      </p:pic>
      <p:sp>
        <p:nvSpPr>
          <p:cNvPr id="2" name="Titel 1">
            <a:extLst>
              <a:ext uri="{FF2B5EF4-FFF2-40B4-BE49-F238E27FC236}">
                <a16:creationId xmlns:a16="http://schemas.microsoft.com/office/drawing/2014/main" id="{BB028085-9CA7-48CD-ACFE-D43BFD06C0C2}"/>
              </a:ext>
            </a:extLst>
          </p:cNvPr>
          <p:cNvSpPr>
            <a:spLocks noGrp="1"/>
          </p:cNvSpPr>
          <p:nvPr>
            <p:ph type="title"/>
          </p:nvPr>
        </p:nvSpPr>
        <p:spPr>
          <a:xfrm>
            <a:off x="838200" y="365125"/>
            <a:ext cx="10515600" cy="1325563"/>
          </a:xfrm>
        </p:spPr>
        <p:txBody>
          <a:bodyPr>
            <a:normAutofit/>
          </a:bodyPr>
          <a:lstStyle/>
          <a:p>
            <a:r>
              <a:rPr lang="de-CH" sz="3600" dirty="0"/>
              <a:t>Note und verbal Feedback. Wieso nicht beides?</a:t>
            </a:r>
            <a:br>
              <a:rPr lang="de-CH" sz="3600" dirty="0"/>
            </a:br>
            <a:endParaRPr lang="de-CH" dirty="0"/>
          </a:p>
        </p:txBody>
      </p:sp>
      <p:sp>
        <p:nvSpPr>
          <p:cNvPr id="3" name="Textfeld 2">
            <a:extLst>
              <a:ext uri="{FF2B5EF4-FFF2-40B4-BE49-F238E27FC236}">
                <a16:creationId xmlns:a16="http://schemas.microsoft.com/office/drawing/2014/main" id="{C880C30B-5E88-4BD8-9FBF-DD0F283CA756}"/>
              </a:ext>
            </a:extLst>
          </p:cNvPr>
          <p:cNvSpPr txBox="1"/>
          <p:nvPr/>
        </p:nvSpPr>
        <p:spPr>
          <a:xfrm>
            <a:off x="3396219" y="1082871"/>
            <a:ext cx="1045490" cy="1569660"/>
          </a:xfrm>
          <a:prstGeom prst="rect">
            <a:avLst/>
          </a:prstGeom>
          <a:noFill/>
        </p:spPr>
        <p:txBody>
          <a:bodyPr wrap="square" rtlCol="0">
            <a:spAutoFit/>
          </a:bodyPr>
          <a:lstStyle/>
          <a:p>
            <a:r>
              <a:rPr lang="de-CH" sz="9600" dirty="0">
                <a:solidFill>
                  <a:srgbClr val="FF0000"/>
                </a:solidFill>
              </a:rPr>
              <a:t>6</a:t>
            </a:r>
            <a:r>
              <a:rPr lang="de-CH" sz="9600" dirty="0"/>
              <a:t> </a:t>
            </a:r>
          </a:p>
        </p:txBody>
      </p:sp>
      <p:sp>
        <p:nvSpPr>
          <p:cNvPr id="13" name="Textfeld 12">
            <a:extLst>
              <a:ext uri="{FF2B5EF4-FFF2-40B4-BE49-F238E27FC236}">
                <a16:creationId xmlns:a16="http://schemas.microsoft.com/office/drawing/2014/main" id="{7B90226A-DE42-4DDD-B11A-320C39922097}"/>
              </a:ext>
            </a:extLst>
          </p:cNvPr>
          <p:cNvSpPr txBox="1"/>
          <p:nvPr/>
        </p:nvSpPr>
        <p:spPr>
          <a:xfrm>
            <a:off x="1384300" y="4611834"/>
            <a:ext cx="8597900" cy="1077218"/>
          </a:xfrm>
          <a:prstGeom prst="rect">
            <a:avLst/>
          </a:prstGeom>
          <a:noFill/>
        </p:spPr>
        <p:txBody>
          <a:bodyPr wrap="square" rtlCol="0">
            <a:spAutoFit/>
          </a:bodyPr>
          <a:lstStyle/>
          <a:p>
            <a:r>
              <a:rPr lang="de-CH" sz="3200" dirty="0"/>
              <a:t>… weil ein ausformuliertes Feedback im Schatten der Ziffernote keine Beachtung findet.</a:t>
            </a:r>
          </a:p>
        </p:txBody>
      </p:sp>
      <p:sp>
        <p:nvSpPr>
          <p:cNvPr id="11" name="Textfeld 10">
            <a:extLst>
              <a:ext uri="{FF2B5EF4-FFF2-40B4-BE49-F238E27FC236}">
                <a16:creationId xmlns:a16="http://schemas.microsoft.com/office/drawing/2014/main" id="{6BEB1315-7DEB-4BF4-A470-28BCDD9FA528}"/>
              </a:ext>
            </a:extLst>
          </p:cNvPr>
          <p:cNvSpPr txBox="1"/>
          <p:nvPr/>
        </p:nvSpPr>
        <p:spPr>
          <a:xfrm>
            <a:off x="4398269" y="2044714"/>
            <a:ext cx="1882322" cy="1569660"/>
          </a:xfrm>
          <a:prstGeom prst="rect">
            <a:avLst/>
          </a:prstGeom>
          <a:noFill/>
        </p:spPr>
        <p:txBody>
          <a:bodyPr wrap="square" rtlCol="0">
            <a:spAutoFit/>
          </a:bodyPr>
          <a:lstStyle/>
          <a:p>
            <a:r>
              <a:rPr lang="de-CH" sz="9600" dirty="0">
                <a:solidFill>
                  <a:srgbClr val="FF0000"/>
                </a:solidFill>
              </a:rPr>
              <a:t>3-4</a:t>
            </a:r>
            <a:endParaRPr lang="de-CH" sz="9600" dirty="0"/>
          </a:p>
        </p:txBody>
      </p:sp>
      <p:sp>
        <p:nvSpPr>
          <p:cNvPr id="12" name="Textfeld 11">
            <a:extLst>
              <a:ext uri="{FF2B5EF4-FFF2-40B4-BE49-F238E27FC236}">
                <a16:creationId xmlns:a16="http://schemas.microsoft.com/office/drawing/2014/main" id="{48EC2DCC-6228-4A3B-BEF9-5A4B52B629FF}"/>
              </a:ext>
            </a:extLst>
          </p:cNvPr>
          <p:cNvSpPr txBox="1"/>
          <p:nvPr/>
        </p:nvSpPr>
        <p:spPr>
          <a:xfrm>
            <a:off x="3972825" y="3082053"/>
            <a:ext cx="1012833" cy="1569660"/>
          </a:xfrm>
          <a:prstGeom prst="rect">
            <a:avLst/>
          </a:prstGeom>
          <a:noFill/>
        </p:spPr>
        <p:txBody>
          <a:bodyPr wrap="square" rtlCol="0">
            <a:spAutoFit/>
          </a:bodyPr>
          <a:lstStyle/>
          <a:p>
            <a:r>
              <a:rPr lang="de-CH" sz="9600" dirty="0">
                <a:solidFill>
                  <a:srgbClr val="FF0000"/>
                </a:solidFill>
              </a:rPr>
              <a:t>1</a:t>
            </a:r>
            <a:endParaRPr lang="de-CH" sz="9600" dirty="0"/>
          </a:p>
        </p:txBody>
      </p:sp>
    </p:spTree>
    <p:extLst>
      <p:ext uri="{BB962C8B-B14F-4D97-AF65-F5344CB8AC3E}">
        <p14:creationId xmlns:p14="http://schemas.microsoft.com/office/powerpoint/2010/main" val="337716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D3C29-E5F1-4F0C-8CC1-D8A08EBE6898}"/>
              </a:ext>
            </a:extLst>
          </p:cNvPr>
          <p:cNvSpPr>
            <a:spLocks noGrp="1"/>
          </p:cNvSpPr>
          <p:nvPr>
            <p:ph type="title"/>
          </p:nvPr>
        </p:nvSpPr>
        <p:spPr/>
        <p:txBody>
          <a:bodyPr>
            <a:normAutofit/>
          </a:bodyPr>
          <a:lstStyle/>
          <a:p>
            <a:r>
              <a:rPr lang="de-CH" sz="4000" dirty="0"/>
              <a:t>John Hattie - Feedback</a:t>
            </a:r>
          </a:p>
        </p:txBody>
      </p:sp>
      <p:sp>
        <p:nvSpPr>
          <p:cNvPr id="3" name="Inhaltsplatzhalter 2">
            <a:extLst>
              <a:ext uri="{FF2B5EF4-FFF2-40B4-BE49-F238E27FC236}">
                <a16:creationId xmlns:a16="http://schemas.microsoft.com/office/drawing/2014/main" id="{7D1D059F-BCA8-4692-A11D-60D574B2E40C}"/>
              </a:ext>
            </a:extLst>
          </p:cNvPr>
          <p:cNvSpPr>
            <a:spLocks noGrp="1"/>
          </p:cNvSpPr>
          <p:nvPr>
            <p:ph idx="1"/>
          </p:nvPr>
        </p:nvSpPr>
        <p:spPr/>
        <p:txBody>
          <a:bodyPr/>
          <a:lstStyle/>
          <a:p>
            <a:pPr marL="514350" indent="-514350">
              <a:buAutoNum type="arabicPeriod"/>
            </a:pPr>
            <a:r>
              <a:rPr lang="de-CH" dirty="0">
                <a:latin typeface="+mj-lt"/>
              </a:rPr>
              <a:t>starken Einfluss auf die Lernleistung.</a:t>
            </a:r>
          </a:p>
          <a:p>
            <a:pPr marL="514350" indent="-514350">
              <a:buAutoNum type="arabicPeriod"/>
            </a:pPr>
            <a:endParaRPr lang="de-CH" dirty="0">
              <a:latin typeface="+mj-lt"/>
            </a:endParaRPr>
          </a:p>
          <a:p>
            <a:pPr marL="514350" indent="-514350">
              <a:buAutoNum type="arabicPeriod"/>
            </a:pPr>
            <a:r>
              <a:rPr lang="de-CH" dirty="0">
                <a:latin typeface="+mj-lt"/>
              </a:rPr>
              <a:t>integraler Bestandteil von Unterricht</a:t>
            </a:r>
          </a:p>
          <a:p>
            <a:pPr marL="514350" indent="-514350">
              <a:buAutoNum type="arabicPeriod"/>
            </a:pPr>
            <a:endParaRPr lang="de-CH" dirty="0">
              <a:latin typeface="+mj-lt"/>
            </a:endParaRPr>
          </a:p>
          <a:p>
            <a:pPr marL="514350" indent="-514350">
              <a:buAutoNum type="arabicPeriod"/>
            </a:pPr>
            <a:r>
              <a:rPr lang="de-CH" dirty="0">
                <a:latin typeface="+mj-lt"/>
              </a:rPr>
              <a:t>Feedback = förderorientierte Beurteilung </a:t>
            </a:r>
          </a:p>
          <a:p>
            <a:pPr marL="0" indent="0">
              <a:buNone/>
            </a:pPr>
            <a:endParaRPr lang="de-CH" dirty="0">
              <a:latin typeface="+mj-lt"/>
            </a:endParaRPr>
          </a:p>
          <a:p>
            <a:pPr marL="0" indent="0">
              <a:buNone/>
            </a:pPr>
            <a:r>
              <a:rPr lang="de-CH" dirty="0">
                <a:latin typeface="+mj-lt"/>
              </a:rPr>
              <a:t>&gt;    Noten sind dafür ungeeignet</a:t>
            </a:r>
          </a:p>
        </p:txBody>
      </p:sp>
    </p:spTree>
    <p:custDataLst>
      <p:tags r:id="rId1"/>
    </p:custDataLst>
    <p:extLst>
      <p:ext uri="{BB962C8B-B14F-4D97-AF65-F5344CB8AC3E}">
        <p14:creationId xmlns:p14="http://schemas.microsoft.com/office/powerpoint/2010/main" val="3425997035"/>
      </p:ext>
    </p:extLst>
  </p:cSld>
  <p:clrMapOvr>
    <a:masterClrMapping/>
  </p:clrMapOvr>
  <mc:AlternateContent xmlns:mc="http://schemas.openxmlformats.org/markup-compatibility/2006" xmlns:p14="http://schemas.microsoft.com/office/powerpoint/2010/main">
    <mc:Choice Requires="p14">
      <p:transition spd="slow" p14:dur="2000" advTm="48937"/>
    </mc:Choice>
    <mc:Fallback xmlns="">
      <p:transition spd="slow" advTm="489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C1938-522C-99A2-9347-670ADC884601}"/>
            </a:ext>
          </a:extLst>
        </p:cNvPr>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6856346C-230D-F7E5-9712-CD80F352DF8C}"/>
              </a:ext>
            </a:extLst>
          </p:cNvPr>
          <p:cNvCxnSpPr>
            <a:cxnSpLocks/>
          </p:cNvCxnSpPr>
          <p:nvPr/>
        </p:nvCxnSpPr>
        <p:spPr>
          <a:xfrm>
            <a:off x="2753710" y="3429000"/>
            <a:ext cx="668457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2" name="Grafik 1">
            <a:extLst>
              <a:ext uri="{FF2B5EF4-FFF2-40B4-BE49-F238E27FC236}">
                <a16:creationId xmlns:a16="http://schemas.microsoft.com/office/drawing/2014/main" id="{928243B2-8F12-B7C0-D7E7-891CB0E47CCB}"/>
              </a:ext>
            </a:extLst>
          </p:cNvPr>
          <p:cNvPicPr>
            <a:picLocks noChangeAspect="1"/>
          </p:cNvPicPr>
          <p:nvPr/>
        </p:nvPicPr>
        <p:blipFill>
          <a:blip r:embed="rId2"/>
          <a:stretch>
            <a:fillRect/>
          </a:stretch>
        </p:blipFill>
        <p:spPr>
          <a:xfrm>
            <a:off x="1193808" y="457208"/>
            <a:ext cx="9893292" cy="5564977"/>
          </a:xfrm>
          <a:prstGeom prst="rect">
            <a:avLst/>
          </a:prstGeom>
        </p:spPr>
      </p:pic>
    </p:spTree>
    <p:extLst>
      <p:ext uri="{BB962C8B-B14F-4D97-AF65-F5344CB8AC3E}">
        <p14:creationId xmlns:p14="http://schemas.microsoft.com/office/powerpoint/2010/main" val="113622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D4C92-0B37-DF4C-BC20-CA63392199FD}"/>
            </a:ext>
          </a:extLst>
        </p:cNvPr>
        <p:cNvGrpSpPr/>
        <p:nvPr/>
      </p:nvGrpSpPr>
      <p:grpSpPr>
        <a:xfrm>
          <a:off x="0" y="0"/>
          <a:ext cx="0" cy="0"/>
          <a:chOff x="0" y="0"/>
          <a:chExt cx="0" cy="0"/>
        </a:xfrm>
      </p:grpSpPr>
      <p:sp>
        <p:nvSpPr>
          <p:cNvPr id="35" name="Ellipse 24">
            <a:extLst>
              <a:ext uri="{FF2B5EF4-FFF2-40B4-BE49-F238E27FC236}">
                <a16:creationId xmlns:a16="http://schemas.microsoft.com/office/drawing/2014/main" id="{0EAC7B11-259C-D2FA-DD67-272753EDEE82}"/>
              </a:ext>
            </a:extLst>
          </p:cNvPr>
          <p:cNvSpPr/>
          <p:nvPr/>
        </p:nvSpPr>
        <p:spPr>
          <a:xfrm>
            <a:off x="2802134" y="1522782"/>
            <a:ext cx="7453293" cy="38815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Abgerundetes Rechteck 12">
            <a:extLst>
              <a:ext uri="{FF2B5EF4-FFF2-40B4-BE49-F238E27FC236}">
                <a16:creationId xmlns:a16="http://schemas.microsoft.com/office/drawing/2014/main" id="{58FE6F0D-2E9F-F6BC-9A03-BE1F44A105AD}"/>
              </a:ext>
            </a:extLst>
          </p:cNvPr>
          <p:cNvSpPr/>
          <p:nvPr/>
        </p:nvSpPr>
        <p:spPr>
          <a:xfrm>
            <a:off x="3351459" y="1345502"/>
            <a:ext cx="1908399" cy="1360323"/>
          </a:xfrm>
          <a:prstGeom prst="roundRect">
            <a:avLst/>
          </a:prstGeom>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Lern-dokumentation</a:t>
            </a:r>
          </a:p>
        </p:txBody>
      </p:sp>
      <p:sp>
        <p:nvSpPr>
          <p:cNvPr id="39" name="Abgerundetes Rechteck 13">
            <a:extLst>
              <a:ext uri="{FF2B5EF4-FFF2-40B4-BE49-F238E27FC236}">
                <a16:creationId xmlns:a16="http://schemas.microsoft.com/office/drawing/2014/main" id="{75FC3F79-6D12-58EC-6D9A-FB50A7CC324B}"/>
              </a:ext>
            </a:extLst>
          </p:cNvPr>
          <p:cNvSpPr/>
          <p:nvPr/>
        </p:nvSpPr>
        <p:spPr>
          <a:xfrm>
            <a:off x="5577990" y="845278"/>
            <a:ext cx="1716829" cy="1360323"/>
          </a:xfrm>
          <a:prstGeom prst="roundRect">
            <a:avLst/>
          </a:prstGeom>
          <a:ln>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Beurteilungs-gespräch</a:t>
            </a:r>
          </a:p>
        </p:txBody>
      </p:sp>
      <p:cxnSp>
        <p:nvCxnSpPr>
          <p:cNvPr id="45" name="Gerade Verbindung mit Pfeil 44">
            <a:extLst>
              <a:ext uri="{FF2B5EF4-FFF2-40B4-BE49-F238E27FC236}">
                <a16:creationId xmlns:a16="http://schemas.microsoft.com/office/drawing/2014/main" id="{3B9E617B-3438-E5CA-3B8A-8FFE60351ADB}"/>
              </a:ext>
            </a:extLst>
          </p:cNvPr>
          <p:cNvCxnSpPr>
            <a:cxnSpLocks/>
            <a:stCxn id="29" idx="3"/>
            <a:endCxn id="36" idx="4"/>
          </p:cNvCxnSpPr>
          <p:nvPr/>
        </p:nvCxnSpPr>
        <p:spPr>
          <a:xfrm flipV="1">
            <a:off x="7974440" y="3466802"/>
            <a:ext cx="1737244" cy="46471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Abgerundetes Rechteck 12">
            <a:extLst>
              <a:ext uri="{FF2B5EF4-FFF2-40B4-BE49-F238E27FC236}">
                <a16:creationId xmlns:a16="http://schemas.microsoft.com/office/drawing/2014/main" id="{7EAFDF78-EA62-F544-A677-468CA1BA5E5F}"/>
              </a:ext>
            </a:extLst>
          </p:cNvPr>
          <p:cNvSpPr/>
          <p:nvPr/>
        </p:nvSpPr>
        <p:spPr>
          <a:xfrm>
            <a:off x="838200" y="5022858"/>
            <a:ext cx="2980319" cy="99282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CH" dirty="0"/>
              <a:t>Fehlerkultur</a:t>
            </a:r>
            <a:br>
              <a:rPr lang="de-CH" dirty="0"/>
            </a:br>
            <a:r>
              <a:rPr lang="de-CH" dirty="0"/>
              <a:t>Lernkultur</a:t>
            </a:r>
          </a:p>
          <a:p>
            <a:pPr algn="ctr"/>
            <a:r>
              <a:rPr lang="de-CH" dirty="0"/>
              <a:t>Individualisierung</a:t>
            </a:r>
          </a:p>
        </p:txBody>
      </p:sp>
      <p:sp>
        <p:nvSpPr>
          <p:cNvPr id="47" name="Abgerundetes Rechteck 12">
            <a:extLst>
              <a:ext uri="{FF2B5EF4-FFF2-40B4-BE49-F238E27FC236}">
                <a16:creationId xmlns:a16="http://schemas.microsoft.com/office/drawing/2014/main" id="{B9DAB972-5393-6B31-EDBC-C2A608F23A54}"/>
              </a:ext>
            </a:extLst>
          </p:cNvPr>
          <p:cNvSpPr/>
          <p:nvPr/>
        </p:nvSpPr>
        <p:spPr>
          <a:xfrm>
            <a:off x="893735" y="1424654"/>
            <a:ext cx="1908399" cy="1360323"/>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de-CH" dirty="0"/>
              <a:t>Eltern-information</a:t>
            </a:r>
          </a:p>
        </p:txBody>
      </p:sp>
      <p:sp>
        <p:nvSpPr>
          <p:cNvPr id="37" name="Abgerundetes Rechteck 11">
            <a:extLst>
              <a:ext uri="{FF2B5EF4-FFF2-40B4-BE49-F238E27FC236}">
                <a16:creationId xmlns:a16="http://schemas.microsoft.com/office/drawing/2014/main" id="{21E8953E-B5B3-7010-0314-06E05F300DD9}"/>
              </a:ext>
            </a:extLst>
          </p:cNvPr>
          <p:cNvSpPr/>
          <p:nvPr/>
        </p:nvSpPr>
        <p:spPr>
          <a:xfrm>
            <a:off x="2193168" y="2927402"/>
            <a:ext cx="1707503" cy="1360323"/>
          </a:xfrm>
          <a:prstGeom prst="roundRect">
            <a:avLst/>
          </a:prstGeom>
          <a:ln w="762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Lerngespräche</a:t>
            </a:r>
          </a:p>
          <a:p>
            <a:pPr algn="ctr"/>
            <a:r>
              <a:rPr lang="de-CH" dirty="0"/>
              <a:t>mit Schüler*in</a:t>
            </a:r>
          </a:p>
        </p:txBody>
      </p:sp>
      <p:sp>
        <p:nvSpPr>
          <p:cNvPr id="36" name="Ellipse 25">
            <a:extLst>
              <a:ext uri="{FF2B5EF4-FFF2-40B4-BE49-F238E27FC236}">
                <a16:creationId xmlns:a16="http://schemas.microsoft.com/office/drawing/2014/main" id="{A2B07678-E677-DE8A-86C4-D8F96522BE0C}"/>
              </a:ext>
            </a:extLst>
          </p:cNvPr>
          <p:cNvSpPr/>
          <p:nvPr/>
        </p:nvSpPr>
        <p:spPr>
          <a:xfrm>
            <a:off x="8449723" y="2588181"/>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Notenkonferenz</a:t>
            </a:r>
            <a:endParaRPr lang="de-CH" sz="1200" dirty="0"/>
          </a:p>
        </p:txBody>
      </p:sp>
      <p:sp>
        <p:nvSpPr>
          <p:cNvPr id="40" name="Ellipse 29">
            <a:extLst>
              <a:ext uri="{FF2B5EF4-FFF2-40B4-BE49-F238E27FC236}">
                <a16:creationId xmlns:a16="http://schemas.microsoft.com/office/drawing/2014/main" id="{A757BF13-5891-886A-E50B-65B25278F683}"/>
              </a:ext>
            </a:extLst>
          </p:cNvPr>
          <p:cNvSpPr/>
          <p:nvPr/>
        </p:nvSpPr>
        <p:spPr>
          <a:xfrm>
            <a:off x="7984315" y="1635872"/>
            <a:ext cx="1279035" cy="468944"/>
          </a:xfrm>
          <a:prstGeom prst="ellipse">
            <a:avLst/>
          </a:prstGeom>
          <a:ln w="76200">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Zeugnis</a:t>
            </a:r>
          </a:p>
        </p:txBody>
      </p:sp>
      <p:cxnSp>
        <p:nvCxnSpPr>
          <p:cNvPr id="46" name="Gerade Verbindung mit Pfeil 45">
            <a:extLst>
              <a:ext uri="{FF2B5EF4-FFF2-40B4-BE49-F238E27FC236}">
                <a16:creationId xmlns:a16="http://schemas.microsoft.com/office/drawing/2014/main" id="{611754BB-E879-CBB2-801F-D47C8878F2C2}"/>
              </a:ext>
            </a:extLst>
          </p:cNvPr>
          <p:cNvCxnSpPr>
            <a:cxnSpLocks/>
            <a:stCxn id="36" idx="0"/>
            <a:endCxn id="40" idx="4"/>
          </p:cNvCxnSpPr>
          <p:nvPr/>
        </p:nvCxnSpPr>
        <p:spPr>
          <a:xfrm flipH="1" flipV="1">
            <a:off x="8623835" y="2104817"/>
            <a:ext cx="1087849" cy="48336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Ellipse 25">
            <a:extLst>
              <a:ext uri="{FF2B5EF4-FFF2-40B4-BE49-F238E27FC236}">
                <a16:creationId xmlns:a16="http://schemas.microsoft.com/office/drawing/2014/main" id="{B3C34614-E318-C07A-79A2-5E097BFE9B3D}"/>
              </a:ext>
            </a:extLst>
          </p:cNvPr>
          <p:cNvSpPr/>
          <p:nvPr/>
        </p:nvSpPr>
        <p:spPr>
          <a:xfrm>
            <a:off x="10186967" y="2985529"/>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Screening</a:t>
            </a:r>
            <a:endParaRPr lang="de-CH" sz="1200" dirty="0"/>
          </a:p>
        </p:txBody>
      </p:sp>
      <p:sp>
        <p:nvSpPr>
          <p:cNvPr id="2" name="Rechteck 1">
            <a:extLst>
              <a:ext uri="{FF2B5EF4-FFF2-40B4-BE49-F238E27FC236}">
                <a16:creationId xmlns:a16="http://schemas.microsoft.com/office/drawing/2014/main" id="{6148660E-3076-7ED8-FC0C-8400487CBF13}"/>
              </a:ext>
            </a:extLst>
          </p:cNvPr>
          <p:cNvSpPr/>
          <p:nvPr/>
        </p:nvSpPr>
        <p:spPr>
          <a:xfrm>
            <a:off x="0" y="-1"/>
            <a:ext cx="12192000" cy="6858001"/>
          </a:xfrm>
          <a:prstGeom prst="rect">
            <a:avLst/>
          </a:prstGeom>
          <a:solidFill>
            <a:schemeClr val="accent5">
              <a:lumMod val="20000"/>
              <a:lumOff val="80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9DD8DF94-F6F8-78C6-6B0B-A2EA2FC395D8}"/>
              </a:ext>
            </a:extLst>
          </p:cNvPr>
          <p:cNvSpPr txBox="1"/>
          <p:nvPr/>
        </p:nvSpPr>
        <p:spPr>
          <a:xfrm>
            <a:off x="5023696" y="3577574"/>
            <a:ext cx="2950744" cy="707886"/>
          </a:xfrm>
          <a:prstGeom prst="rect">
            <a:avLst/>
          </a:prstGeom>
          <a:noFill/>
        </p:spPr>
        <p:txBody>
          <a:bodyPr wrap="none" rtlCol="0">
            <a:spAutoFit/>
          </a:bodyPr>
          <a:lstStyle/>
          <a:p>
            <a:r>
              <a:rPr lang="de-CH" sz="2400" dirty="0"/>
              <a:t>Vielfältige Beurteilung</a:t>
            </a:r>
          </a:p>
          <a:p>
            <a:pPr algn="ctr"/>
            <a:r>
              <a:rPr lang="de-CH" sz="1600" dirty="0"/>
              <a:t>im Unterricht</a:t>
            </a:r>
          </a:p>
        </p:txBody>
      </p:sp>
      <p:sp>
        <p:nvSpPr>
          <p:cNvPr id="30" name="Ellipse 19">
            <a:extLst>
              <a:ext uri="{FF2B5EF4-FFF2-40B4-BE49-F238E27FC236}">
                <a16:creationId xmlns:a16="http://schemas.microsoft.com/office/drawing/2014/main" id="{390D1C3F-0725-03B1-CD24-9EF70717C88A}"/>
              </a:ext>
            </a:extLst>
          </p:cNvPr>
          <p:cNvSpPr/>
          <p:nvPr/>
        </p:nvSpPr>
        <p:spPr>
          <a:xfrm>
            <a:off x="4081786" y="407779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Peer- beurteilung</a:t>
            </a:r>
          </a:p>
        </p:txBody>
      </p:sp>
      <p:sp>
        <p:nvSpPr>
          <p:cNvPr id="31" name="Ellipse 20">
            <a:extLst>
              <a:ext uri="{FF2B5EF4-FFF2-40B4-BE49-F238E27FC236}">
                <a16:creationId xmlns:a16="http://schemas.microsoft.com/office/drawing/2014/main" id="{0D7635AD-1332-2789-1372-AC77E3F7E238}"/>
              </a:ext>
            </a:extLst>
          </p:cNvPr>
          <p:cNvSpPr/>
          <p:nvPr/>
        </p:nvSpPr>
        <p:spPr>
          <a:xfrm>
            <a:off x="4902806" y="280401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mündliche Beurteilung</a:t>
            </a:r>
          </a:p>
        </p:txBody>
      </p:sp>
      <p:sp>
        <p:nvSpPr>
          <p:cNvPr id="32" name="Ellipse 21">
            <a:extLst>
              <a:ext uri="{FF2B5EF4-FFF2-40B4-BE49-F238E27FC236}">
                <a16:creationId xmlns:a16="http://schemas.microsoft.com/office/drawing/2014/main" id="{07E0336E-D946-1136-EA3F-C5FFCEFF9DCC}"/>
              </a:ext>
            </a:extLst>
          </p:cNvPr>
          <p:cNvSpPr/>
          <p:nvPr/>
        </p:nvSpPr>
        <p:spPr>
          <a:xfrm>
            <a:off x="6653534" y="2664034"/>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Selbst-beurteilung</a:t>
            </a:r>
          </a:p>
        </p:txBody>
      </p:sp>
      <p:sp>
        <p:nvSpPr>
          <p:cNvPr id="33" name="Ellipse 22">
            <a:extLst>
              <a:ext uri="{FF2B5EF4-FFF2-40B4-BE49-F238E27FC236}">
                <a16:creationId xmlns:a16="http://schemas.microsoft.com/office/drawing/2014/main" id="{562CE96C-75EE-4BA7-236D-C884CAB812E9}"/>
              </a:ext>
            </a:extLst>
          </p:cNvPr>
          <p:cNvSpPr/>
          <p:nvPr/>
        </p:nvSpPr>
        <p:spPr>
          <a:xfrm>
            <a:off x="5871922" y="4350658"/>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eines Produkts</a:t>
            </a:r>
          </a:p>
        </p:txBody>
      </p:sp>
      <p:sp>
        <p:nvSpPr>
          <p:cNvPr id="34" name="Ellipse 23">
            <a:extLst>
              <a:ext uri="{FF2B5EF4-FFF2-40B4-BE49-F238E27FC236}">
                <a16:creationId xmlns:a16="http://schemas.microsoft.com/office/drawing/2014/main" id="{BB87C46F-A462-9FE8-5D33-609F93797021}"/>
              </a:ext>
            </a:extLst>
          </p:cNvPr>
          <p:cNvSpPr/>
          <p:nvPr/>
        </p:nvSpPr>
        <p:spPr>
          <a:xfrm>
            <a:off x="7564379" y="3983450"/>
            <a:ext cx="1622753"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der Lern-dokumentation</a:t>
            </a:r>
          </a:p>
        </p:txBody>
      </p:sp>
      <p:sp>
        <p:nvSpPr>
          <p:cNvPr id="41" name="Ellipse 30">
            <a:extLst>
              <a:ext uri="{FF2B5EF4-FFF2-40B4-BE49-F238E27FC236}">
                <a16:creationId xmlns:a16="http://schemas.microsoft.com/office/drawing/2014/main" id="{A8AA1091-EFFE-1FAA-5DBE-0C224A54EAA4}"/>
              </a:ext>
            </a:extLst>
          </p:cNvPr>
          <p:cNvSpPr/>
          <p:nvPr/>
        </p:nvSpPr>
        <p:spPr>
          <a:xfrm>
            <a:off x="9403421" y="376985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a:t>
            </a:r>
          </a:p>
        </p:txBody>
      </p:sp>
      <p:sp>
        <p:nvSpPr>
          <p:cNvPr id="42" name="Ellipse 31">
            <a:extLst>
              <a:ext uri="{FF2B5EF4-FFF2-40B4-BE49-F238E27FC236}">
                <a16:creationId xmlns:a16="http://schemas.microsoft.com/office/drawing/2014/main" id="{D444C2B4-8873-1F94-547E-46EDDB3997BE}"/>
              </a:ext>
            </a:extLst>
          </p:cNvPr>
          <p:cNvSpPr/>
          <p:nvPr/>
        </p:nvSpPr>
        <p:spPr>
          <a:xfrm>
            <a:off x="8680298" y="468550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Präsentation</a:t>
            </a:r>
          </a:p>
        </p:txBody>
      </p:sp>
      <p:sp>
        <p:nvSpPr>
          <p:cNvPr id="43" name="Ellipse 32">
            <a:extLst>
              <a:ext uri="{FF2B5EF4-FFF2-40B4-BE49-F238E27FC236}">
                <a16:creationId xmlns:a16="http://schemas.microsoft.com/office/drawing/2014/main" id="{2739CB14-1A65-C7AD-05B6-0DE2FA8842CB}"/>
              </a:ext>
            </a:extLst>
          </p:cNvPr>
          <p:cNvSpPr/>
          <p:nvPr/>
        </p:nvSpPr>
        <p:spPr>
          <a:xfrm>
            <a:off x="6841256" y="504477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Prozess-beobachtung</a:t>
            </a:r>
          </a:p>
        </p:txBody>
      </p:sp>
      <p:sp>
        <p:nvSpPr>
          <p:cNvPr id="44" name="Ellipse 33">
            <a:extLst>
              <a:ext uri="{FF2B5EF4-FFF2-40B4-BE49-F238E27FC236}">
                <a16:creationId xmlns:a16="http://schemas.microsoft.com/office/drawing/2014/main" id="{6D57E11C-2198-A2AE-73C6-53A3E6CA6A3B}"/>
              </a:ext>
            </a:extLst>
          </p:cNvPr>
          <p:cNvSpPr/>
          <p:nvPr/>
        </p:nvSpPr>
        <p:spPr>
          <a:xfrm>
            <a:off x="4536734" y="502285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Lern-kontrollen mit Punkten</a:t>
            </a:r>
          </a:p>
        </p:txBody>
      </p:sp>
    </p:spTree>
    <p:extLst>
      <p:ext uri="{BB962C8B-B14F-4D97-AF65-F5344CB8AC3E}">
        <p14:creationId xmlns:p14="http://schemas.microsoft.com/office/powerpoint/2010/main" val="70166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945AA0C-5D77-44F8-8A3F-88C2B33AA2D6}"/>
              </a:ext>
            </a:extLst>
          </p:cNvPr>
          <p:cNvSpPr>
            <a:spLocks noGrp="1"/>
          </p:cNvSpPr>
          <p:nvPr>
            <p:ph type="dt" sz="half" idx="10"/>
          </p:nvPr>
        </p:nvSpPr>
        <p:spPr/>
        <p:txBody>
          <a:bodyPr/>
          <a:lstStyle/>
          <a:p>
            <a:endParaRPr lang="de-CH"/>
          </a:p>
        </p:txBody>
      </p:sp>
      <p:sp>
        <p:nvSpPr>
          <p:cNvPr id="5" name="Titel 4">
            <a:extLst>
              <a:ext uri="{FF2B5EF4-FFF2-40B4-BE49-F238E27FC236}">
                <a16:creationId xmlns:a16="http://schemas.microsoft.com/office/drawing/2014/main" id="{0F54C615-4826-4DA3-A38B-04F5ECF74692}"/>
              </a:ext>
            </a:extLst>
          </p:cNvPr>
          <p:cNvSpPr>
            <a:spLocks noGrp="1"/>
          </p:cNvSpPr>
          <p:nvPr>
            <p:ph type="title"/>
          </p:nvPr>
        </p:nvSpPr>
        <p:spPr>
          <a:xfrm>
            <a:off x="739140" y="1415016"/>
            <a:ext cx="10515600" cy="1325563"/>
          </a:xfrm>
        </p:spPr>
        <p:txBody>
          <a:bodyPr/>
          <a:lstStyle/>
          <a:p>
            <a:pPr algn="ctr"/>
            <a:r>
              <a:rPr lang="de-CH" dirty="0"/>
              <a:t>Vielfältige Beurteilungsanlässe</a:t>
            </a:r>
          </a:p>
        </p:txBody>
      </p:sp>
      <p:pic>
        <p:nvPicPr>
          <p:cNvPr id="7" name="Grafik 6">
            <a:extLst>
              <a:ext uri="{FF2B5EF4-FFF2-40B4-BE49-F238E27FC236}">
                <a16:creationId xmlns:a16="http://schemas.microsoft.com/office/drawing/2014/main" id="{6BECDD1A-7F46-4040-AD08-82C99FF9F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444" y="2422008"/>
            <a:ext cx="1006992" cy="1006992"/>
          </a:xfrm>
          <a:prstGeom prst="rect">
            <a:avLst/>
          </a:prstGeom>
        </p:spPr>
      </p:pic>
      <p:sp>
        <p:nvSpPr>
          <p:cNvPr id="2" name="Titel 4">
            <a:extLst>
              <a:ext uri="{FF2B5EF4-FFF2-40B4-BE49-F238E27FC236}">
                <a16:creationId xmlns:a16="http://schemas.microsoft.com/office/drawing/2014/main" id="{9D9A445F-1472-E09C-1F39-1E3C0C45C512}"/>
              </a:ext>
            </a:extLst>
          </p:cNvPr>
          <p:cNvSpPr txBox="1">
            <a:spLocks/>
          </p:cNvSpPr>
          <p:nvPr/>
        </p:nvSpPr>
        <p:spPr>
          <a:xfrm>
            <a:off x="739140" y="36857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200" dirty="0"/>
              <a:t>Beispiele aus dem Unterricht</a:t>
            </a:r>
          </a:p>
        </p:txBody>
      </p:sp>
    </p:spTree>
    <p:extLst>
      <p:ext uri="{BB962C8B-B14F-4D97-AF65-F5344CB8AC3E}">
        <p14:creationId xmlns:p14="http://schemas.microsoft.com/office/powerpoint/2010/main" val="916183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D1CE17F-7435-4438-BEA6-3B8C796D6145}"/>
              </a:ext>
            </a:extLst>
          </p:cNvPr>
          <p:cNvSpPr txBox="1">
            <a:spLocks/>
          </p:cNvSpPr>
          <p:nvPr/>
        </p:nvSpPr>
        <p:spPr>
          <a:xfrm>
            <a:off x="1258207" y="598925"/>
            <a:ext cx="8971473" cy="833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dirty="0"/>
              <a:t>Abschliessende Lernkontrolle variieren</a:t>
            </a:r>
          </a:p>
        </p:txBody>
      </p:sp>
      <p:sp>
        <p:nvSpPr>
          <p:cNvPr id="7" name="Inhaltsplatzhalter 2">
            <a:extLst>
              <a:ext uri="{FF2B5EF4-FFF2-40B4-BE49-F238E27FC236}">
                <a16:creationId xmlns:a16="http://schemas.microsoft.com/office/drawing/2014/main" id="{AC60BBD1-6D31-44E6-959D-CFC8EE214A17}"/>
              </a:ext>
            </a:extLst>
          </p:cNvPr>
          <p:cNvSpPr>
            <a:spLocks noGrp="1"/>
          </p:cNvSpPr>
          <p:nvPr>
            <p:ph idx="1"/>
          </p:nvPr>
        </p:nvSpPr>
        <p:spPr>
          <a:xfrm>
            <a:off x="1038640" y="1756636"/>
            <a:ext cx="10515600" cy="4351339"/>
          </a:xfrm>
        </p:spPr>
        <p:txBody>
          <a:bodyPr/>
          <a:lstStyle/>
          <a:p>
            <a:r>
              <a:rPr lang="de-CH" dirty="0">
                <a:latin typeface="+mj-lt"/>
              </a:rPr>
              <a:t>Kinder wählen den Zeitpunkt</a:t>
            </a:r>
          </a:p>
          <a:p>
            <a:endParaRPr lang="de-CH" dirty="0">
              <a:latin typeface="+mj-lt"/>
            </a:endParaRPr>
          </a:p>
          <a:p>
            <a:r>
              <a:rPr lang="de-CH" dirty="0">
                <a:latin typeface="+mj-lt"/>
              </a:rPr>
              <a:t>Nicht alle machen das Selbe</a:t>
            </a:r>
          </a:p>
          <a:p>
            <a:endParaRPr lang="de-CH" dirty="0">
              <a:latin typeface="+mj-lt"/>
            </a:endParaRPr>
          </a:p>
          <a:p>
            <a:r>
              <a:rPr lang="de-CH" dirty="0">
                <a:latin typeface="+mj-lt"/>
              </a:rPr>
              <a:t>Kleine Einheiten «Mini-LK»</a:t>
            </a:r>
          </a:p>
          <a:p>
            <a:endParaRPr lang="de-CH" dirty="0">
              <a:latin typeface="+mj-lt"/>
            </a:endParaRPr>
          </a:p>
          <a:p>
            <a:r>
              <a:rPr lang="de-CH" dirty="0">
                <a:latin typeface="+mj-lt"/>
              </a:rPr>
              <a:t>…</a:t>
            </a:r>
          </a:p>
          <a:p>
            <a:endParaRPr lang="de-CH" dirty="0">
              <a:latin typeface="+mj-lt"/>
            </a:endParaRPr>
          </a:p>
          <a:p>
            <a:endParaRPr lang="de-CH" dirty="0">
              <a:latin typeface="+mj-lt"/>
            </a:endParaRPr>
          </a:p>
        </p:txBody>
      </p:sp>
      <p:pic>
        <p:nvPicPr>
          <p:cNvPr id="10" name="Grafik 9">
            <a:extLst>
              <a:ext uri="{FF2B5EF4-FFF2-40B4-BE49-F238E27FC236}">
                <a16:creationId xmlns:a16="http://schemas.microsoft.com/office/drawing/2014/main" id="{F878A486-07C0-4F45-9124-3692C87323C8}"/>
              </a:ext>
            </a:extLst>
          </p:cNvPr>
          <p:cNvPicPr>
            <a:picLocks noChangeAspect="1"/>
          </p:cNvPicPr>
          <p:nvPr/>
        </p:nvPicPr>
        <p:blipFill>
          <a:blip r:embed="rId3"/>
          <a:stretch>
            <a:fillRect/>
          </a:stretch>
        </p:blipFill>
        <p:spPr>
          <a:xfrm>
            <a:off x="7046231" y="1432560"/>
            <a:ext cx="3566110" cy="4675415"/>
          </a:xfrm>
          <a:prstGeom prst="rect">
            <a:avLst/>
          </a:prstGeom>
        </p:spPr>
      </p:pic>
      <p:pic>
        <p:nvPicPr>
          <p:cNvPr id="2" name="Grafik 1">
            <a:extLst>
              <a:ext uri="{FF2B5EF4-FFF2-40B4-BE49-F238E27FC236}">
                <a16:creationId xmlns:a16="http://schemas.microsoft.com/office/drawing/2014/main" id="{2DCE318B-CD75-E86D-06B6-6F1021BBD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66" y="694765"/>
            <a:ext cx="626862" cy="626862"/>
          </a:xfrm>
          <a:prstGeom prst="rect">
            <a:avLst/>
          </a:prstGeom>
        </p:spPr>
      </p:pic>
    </p:spTree>
    <p:extLst>
      <p:ext uri="{BB962C8B-B14F-4D97-AF65-F5344CB8AC3E}">
        <p14:creationId xmlns:p14="http://schemas.microsoft.com/office/powerpoint/2010/main" val="95771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28B3C-4636-FC53-1F10-10AE5983A247}"/>
              </a:ext>
            </a:extLst>
          </p:cNvPr>
          <p:cNvSpPr>
            <a:spLocks noGrp="1"/>
          </p:cNvSpPr>
          <p:nvPr>
            <p:ph type="title"/>
          </p:nvPr>
        </p:nvSpPr>
        <p:spPr/>
        <p:txBody>
          <a:bodyPr/>
          <a:lstStyle/>
          <a:p>
            <a:r>
              <a:rPr lang="de-DE" dirty="0"/>
              <a:t>Ablauf</a:t>
            </a:r>
          </a:p>
        </p:txBody>
      </p:sp>
      <p:sp>
        <p:nvSpPr>
          <p:cNvPr id="3" name="Inhaltsplatzhalter 2">
            <a:extLst>
              <a:ext uri="{FF2B5EF4-FFF2-40B4-BE49-F238E27FC236}">
                <a16:creationId xmlns:a16="http://schemas.microsoft.com/office/drawing/2014/main" id="{B89E2715-2CEA-7A87-4CEC-4F835E64BA7C}"/>
              </a:ext>
            </a:extLst>
          </p:cNvPr>
          <p:cNvSpPr>
            <a:spLocks noGrp="1"/>
          </p:cNvSpPr>
          <p:nvPr>
            <p:ph idx="1"/>
          </p:nvPr>
        </p:nvSpPr>
        <p:spPr>
          <a:xfrm>
            <a:off x="838200" y="2010206"/>
            <a:ext cx="10515600" cy="3384754"/>
          </a:xfrm>
        </p:spPr>
        <p:txBody>
          <a:bodyPr>
            <a:normAutofit/>
          </a:bodyPr>
          <a:lstStyle/>
          <a:p>
            <a:pPr marL="0" indent="0">
              <a:buNone/>
            </a:pPr>
            <a:r>
              <a:rPr lang="de-DE" dirty="0">
                <a:latin typeface="+mj-lt"/>
              </a:rPr>
              <a:t>1. Input</a:t>
            </a:r>
          </a:p>
          <a:p>
            <a:pPr marL="0" indent="0">
              <a:buNone/>
            </a:pPr>
            <a:r>
              <a:rPr lang="de-DE" dirty="0">
                <a:latin typeface="+mj-lt"/>
              </a:rPr>
              <a:t>2. Kaffeepause und Austausch mit den Lehrpersonen </a:t>
            </a:r>
          </a:p>
          <a:p>
            <a:pPr marL="0" indent="0">
              <a:buNone/>
            </a:pPr>
            <a:r>
              <a:rPr lang="de-DE" dirty="0">
                <a:latin typeface="+mj-lt"/>
              </a:rPr>
              <a:t>    der verschiedenen Stufen</a:t>
            </a:r>
          </a:p>
          <a:p>
            <a:pPr marL="0" indent="0">
              <a:buNone/>
            </a:pPr>
            <a:r>
              <a:rPr lang="de-DE" dirty="0">
                <a:latin typeface="+mj-lt"/>
              </a:rPr>
              <a:t>3. Fragen und Austausch im Plenum</a:t>
            </a:r>
          </a:p>
        </p:txBody>
      </p:sp>
    </p:spTree>
    <p:extLst>
      <p:ext uri="{BB962C8B-B14F-4D97-AF65-F5344CB8AC3E}">
        <p14:creationId xmlns:p14="http://schemas.microsoft.com/office/powerpoint/2010/main" val="765428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D1CE17F-7435-4438-BEA6-3B8C796D6145}"/>
              </a:ext>
            </a:extLst>
          </p:cNvPr>
          <p:cNvSpPr txBox="1">
            <a:spLocks/>
          </p:cNvSpPr>
          <p:nvPr/>
        </p:nvSpPr>
        <p:spPr>
          <a:xfrm>
            <a:off x="1311216" y="397939"/>
            <a:ext cx="8971473" cy="1217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dirty="0"/>
              <a:t>Gruppendialog</a:t>
            </a:r>
          </a:p>
        </p:txBody>
      </p:sp>
      <p:pic>
        <p:nvPicPr>
          <p:cNvPr id="17" name="Grafik 16">
            <a:extLst>
              <a:ext uri="{FF2B5EF4-FFF2-40B4-BE49-F238E27FC236}">
                <a16:creationId xmlns:a16="http://schemas.microsoft.com/office/drawing/2014/main" id="{92463644-E671-4873-BC3D-3C936655B42E}"/>
              </a:ext>
            </a:extLst>
          </p:cNvPr>
          <p:cNvPicPr>
            <a:picLocks noChangeAspect="1"/>
          </p:cNvPicPr>
          <p:nvPr/>
        </p:nvPicPr>
        <p:blipFill>
          <a:blip r:embed="rId3"/>
          <a:stretch>
            <a:fillRect/>
          </a:stretch>
        </p:blipFill>
        <p:spPr>
          <a:xfrm>
            <a:off x="1311216" y="1723501"/>
            <a:ext cx="7134225" cy="3124200"/>
          </a:xfrm>
          <a:prstGeom prst="rect">
            <a:avLst/>
          </a:prstGeom>
        </p:spPr>
      </p:pic>
      <p:pic>
        <p:nvPicPr>
          <p:cNvPr id="21" name="Grafik 20">
            <a:extLst>
              <a:ext uri="{FF2B5EF4-FFF2-40B4-BE49-F238E27FC236}">
                <a16:creationId xmlns:a16="http://schemas.microsoft.com/office/drawing/2014/main" id="{C1406DA8-6F41-44B3-8D42-80A2BFA4F35A}"/>
              </a:ext>
            </a:extLst>
          </p:cNvPr>
          <p:cNvPicPr>
            <a:picLocks noChangeAspect="1"/>
          </p:cNvPicPr>
          <p:nvPr/>
        </p:nvPicPr>
        <p:blipFill>
          <a:blip r:embed="rId4"/>
          <a:stretch>
            <a:fillRect/>
          </a:stretch>
        </p:blipFill>
        <p:spPr>
          <a:xfrm>
            <a:off x="8885043" y="487092"/>
            <a:ext cx="2468757" cy="3726317"/>
          </a:xfrm>
          <a:prstGeom prst="rect">
            <a:avLst/>
          </a:prstGeom>
        </p:spPr>
      </p:pic>
      <p:pic>
        <p:nvPicPr>
          <p:cNvPr id="23" name="Grafik 22">
            <a:extLst>
              <a:ext uri="{FF2B5EF4-FFF2-40B4-BE49-F238E27FC236}">
                <a16:creationId xmlns:a16="http://schemas.microsoft.com/office/drawing/2014/main" id="{29E34279-9264-42CD-8D91-17B13C891CD9}"/>
              </a:ext>
            </a:extLst>
          </p:cNvPr>
          <p:cNvPicPr>
            <a:picLocks noChangeAspect="1"/>
          </p:cNvPicPr>
          <p:nvPr/>
        </p:nvPicPr>
        <p:blipFill>
          <a:blip r:embed="rId5"/>
          <a:stretch>
            <a:fillRect/>
          </a:stretch>
        </p:blipFill>
        <p:spPr>
          <a:xfrm rot="2206774">
            <a:off x="9154336" y="2908003"/>
            <a:ext cx="2533233" cy="3879396"/>
          </a:xfrm>
          <a:prstGeom prst="rect">
            <a:avLst/>
          </a:prstGeom>
        </p:spPr>
      </p:pic>
      <p:pic>
        <p:nvPicPr>
          <p:cNvPr id="2" name="Grafik 1">
            <a:extLst>
              <a:ext uri="{FF2B5EF4-FFF2-40B4-BE49-F238E27FC236}">
                <a16:creationId xmlns:a16="http://schemas.microsoft.com/office/drawing/2014/main" id="{8A0791B6-D6E7-801A-B961-B9B7DC5F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466" y="694765"/>
            <a:ext cx="626862" cy="626862"/>
          </a:xfrm>
          <a:prstGeom prst="rect">
            <a:avLst/>
          </a:prstGeom>
        </p:spPr>
      </p:pic>
    </p:spTree>
    <p:extLst>
      <p:ext uri="{BB962C8B-B14F-4D97-AF65-F5344CB8AC3E}">
        <p14:creationId xmlns:p14="http://schemas.microsoft.com/office/powerpoint/2010/main" val="593729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D1CE17F-7435-4438-BEA6-3B8C796D6145}"/>
              </a:ext>
            </a:extLst>
          </p:cNvPr>
          <p:cNvSpPr txBox="1">
            <a:spLocks/>
          </p:cNvSpPr>
          <p:nvPr/>
        </p:nvSpPr>
        <p:spPr>
          <a:xfrm>
            <a:off x="1311216" y="397938"/>
            <a:ext cx="89714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dirty="0"/>
              <a:t>Gruppendialog</a:t>
            </a:r>
          </a:p>
        </p:txBody>
      </p:sp>
      <p:pic>
        <p:nvPicPr>
          <p:cNvPr id="14" name="Grafik 13">
            <a:extLst>
              <a:ext uri="{FF2B5EF4-FFF2-40B4-BE49-F238E27FC236}">
                <a16:creationId xmlns:a16="http://schemas.microsoft.com/office/drawing/2014/main" id="{C31104C5-65E0-42C6-849B-90E95184F925}"/>
              </a:ext>
            </a:extLst>
          </p:cNvPr>
          <p:cNvPicPr>
            <a:picLocks noChangeAspect="1"/>
          </p:cNvPicPr>
          <p:nvPr/>
        </p:nvPicPr>
        <p:blipFill>
          <a:blip r:embed="rId3"/>
          <a:stretch>
            <a:fillRect/>
          </a:stretch>
        </p:blipFill>
        <p:spPr>
          <a:xfrm>
            <a:off x="2748371" y="2105550"/>
            <a:ext cx="7143750" cy="3028950"/>
          </a:xfrm>
          <a:prstGeom prst="rect">
            <a:avLst/>
          </a:prstGeom>
        </p:spPr>
      </p:pic>
      <p:pic>
        <p:nvPicPr>
          <p:cNvPr id="2" name="Grafik 1">
            <a:extLst>
              <a:ext uri="{FF2B5EF4-FFF2-40B4-BE49-F238E27FC236}">
                <a16:creationId xmlns:a16="http://schemas.microsoft.com/office/drawing/2014/main" id="{6E15F1CA-C51F-39A5-19C3-16DAEBD0C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66" y="694765"/>
            <a:ext cx="626862" cy="626862"/>
          </a:xfrm>
          <a:prstGeom prst="rect">
            <a:avLst/>
          </a:prstGeom>
        </p:spPr>
      </p:pic>
    </p:spTree>
    <p:extLst>
      <p:ext uri="{BB962C8B-B14F-4D97-AF65-F5344CB8AC3E}">
        <p14:creationId xmlns:p14="http://schemas.microsoft.com/office/powerpoint/2010/main" val="2721939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360B3-76E2-4C03-852A-0D504883CC4F}"/>
              </a:ext>
            </a:extLst>
          </p:cNvPr>
          <p:cNvSpPr>
            <a:spLocks noGrp="1"/>
          </p:cNvSpPr>
          <p:nvPr>
            <p:ph type="title"/>
          </p:nvPr>
        </p:nvSpPr>
        <p:spPr/>
        <p:txBody>
          <a:bodyPr/>
          <a:lstStyle/>
          <a:p>
            <a:r>
              <a:rPr lang="de-CH" dirty="0"/>
              <a:t>     Englisch Check Sheet</a:t>
            </a:r>
          </a:p>
        </p:txBody>
      </p:sp>
      <p:pic>
        <p:nvPicPr>
          <p:cNvPr id="9" name="Grafik 8">
            <a:extLst>
              <a:ext uri="{FF2B5EF4-FFF2-40B4-BE49-F238E27FC236}">
                <a16:creationId xmlns:a16="http://schemas.microsoft.com/office/drawing/2014/main" id="{94AAA365-F64C-445D-82F6-011A6A65AE68}"/>
              </a:ext>
            </a:extLst>
          </p:cNvPr>
          <p:cNvPicPr>
            <a:picLocks noChangeAspect="1"/>
          </p:cNvPicPr>
          <p:nvPr/>
        </p:nvPicPr>
        <p:blipFill>
          <a:blip r:embed="rId3"/>
          <a:stretch>
            <a:fillRect/>
          </a:stretch>
        </p:blipFill>
        <p:spPr>
          <a:xfrm>
            <a:off x="672950" y="1307991"/>
            <a:ext cx="5816899" cy="4242018"/>
          </a:xfrm>
          <a:prstGeom prst="rect">
            <a:avLst/>
          </a:prstGeom>
        </p:spPr>
      </p:pic>
      <p:pic>
        <p:nvPicPr>
          <p:cNvPr id="11" name="Grafik 10">
            <a:extLst>
              <a:ext uri="{FF2B5EF4-FFF2-40B4-BE49-F238E27FC236}">
                <a16:creationId xmlns:a16="http://schemas.microsoft.com/office/drawing/2014/main" id="{698BD221-B3C7-4D71-A3AC-05E71318CF58}"/>
              </a:ext>
            </a:extLst>
          </p:cNvPr>
          <p:cNvPicPr>
            <a:picLocks noChangeAspect="1"/>
          </p:cNvPicPr>
          <p:nvPr/>
        </p:nvPicPr>
        <p:blipFill>
          <a:blip r:embed="rId4"/>
          <a:stretch>
            <a:fillRect/>
          </a:stretch>
        </p:blipFill>
        <p:spPr>
          <a:xfrm>
            <a:off x="6881587" y="1606456"/>
            <a:ext cx="4864350" cy="3943553"/>
          </a:xfrm>
          <a:prstGeom prst="rect">
            <a:avLst/>
          </a:prstGeom>
        </p:spPr>
      </p:pic>
      <p:pic>
        <p:nvPicPr>
          <p:cNvPr id="3" name="Grafik 2">
            <a:extLst>
              <a:ext uri="{FF2B5EF4-FFF2-40B4-BE49-F238E27FC236}">
                <a16:creationId xmlns:a16="http://schemas.microsoft.com/office/drawing/2014/main" id="{0C0D3E23-C7B6-FEB6-E56B-272E5A5DC1E7}"/>
              </a:ext>
            </a:extLst>
          </p:cNvPr>
          <p:cNvPicPr>
            <a:picLocks noChangeAspect="1"/>
          </p:cNvPicPr>
          <p:nvPr/>
        </p:nvPicPr>
        <p:blipFill>
          <a:blip r:embed="rId5"/>
          <a:stretch>
            <a:fillRect/>
          </a:stretch>
        </p:blipFill>
        <p:spPr>
          <a:xfrm>
            <a:off x="815502" y="713935"/>
            <a:ext cx="627942" cy="627942"/>
          </a:xfrm>
          <a:prstGeom prst="rect">
            <a:avLst/>
          </a:prstGeom>
        </p:spPr>
      </p:pic>
    </p:spTree>
    <p:extLst>
      <p:ext uri="{BB962C8B-B14F-4D97-AF65-F5344CB8AC3E}">
        <p14:creationId xmlns:p14="http://schemas.microsoft.com/office/powerpoint/2010/main" val="2816031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Karte enthält.&#10;&#10;Automatisch generierte Beschreibung">
            <a:extLst>
              <a:ext uri="{FF2B5EF4-FFF2-40B4-BE49-F238E27FC236}">
                <a16:creationId xmlns:a16="http://schemas.microsoft.com/office/drawing/2014/main" id="{C852C059-F178-4D03-93F9-10BFEE315DCC}"/>
              </a:ext>
            </a:extLst>
          </p:cNvPr>
          <p:cNvPicPr>
            <a:picLocks noChangeAspect="1"/>
          </p:cNvPicPr>
          <p:nvPr/>
        </p:nvPicPr>
        <p:blipFill rotWithShape="1">
          <a:blip r:embed="rId3">
            <a:extLst>
              <a:ext uri="{28A0092B-C50C-407E-A947-70E740481C1C}">
                <a14:useLocalDpi xmlns:a14="http://schemas.microsoft.com/office/drawing/2010/main" val="0"/>
              </a:ext>
            </a:extLst>
          </a:blip>
          <a:srcRect l="7883" r="16222" b="-3"/>
          <a:stretch/>
        </p:blipFill>
        <p:spPr>
          <a:xfrm>
            <a:off x="8137690" y="365125"/>
            <a:ext cx="3799289" cy="3717071"/>
          </a:xfrm>
          <a:prstGeom prst="rect">
            <a:avLst/>
          </a:prstGeom>
        </p:spPr>
      </p:pic>
      <p:sp>
        <p:nvSpPr>
          <p:cNvPr id="2" name="Titel 1">
            <a:extLst>
              <a:ext uri="{FF2B5EF4-FFF2-40B4-BE49-F238E27FC236}">
                <a16:creationId xmlns:a16="http://schemas.microsoft.com/office/drawing/2014/main" id="{564EDBE5-F638-4896-97A7-7F24A8A15FB7}"/>
              </a:ext>
            </a:extLst>
          </p:cNvPr>
          <p:cNvSpPr>
            <a:spLocks noGrp="1"/>
          </p:cNvSpPr>
          <p:nvPr>
            <p:ph type="title"/>
          </p:nvPr>
        </p:nvSpPr>
        <p:spPr/>
        <p:txBody>
          <a:bodyPr/>
          <a:lstStyle/>
          <a:p>
            <a:r>
              <a:rPr lang="de-CH" dirty="0"/>
              <a:t>   Produktbeurteilungen</a:t>
            </a:r>
          </a:p>
        </p:txBody>
      </p:sp>
      <p:sp>
        <p:nvSpPr>
          <p:cNvPr id="3" name="Inhaltsplatzhalter 2">
            <a:extLst>
              <a:ext uri="{FF2B5EF4-FFF2-40B4-BE49-F238E27FC236}">
                <a16:creationId xmlns:a16="http://schemas.microsoft.com/office/drawing/2014/main" id="{F13F163E-8F98-4BA5-B30E-E5EC25917F19}"/>
              </a:ext>
            </a:extLst>
          </p:cNvPr>
          <p:cNvSpPr>
            <a:spLocks noGrp="1"/>
          </p:cNvSpPr>
          <p:nvPr>
            <p:ph idx="1"/>
          </p:nvPr>
        </p:nvSpPr>
        <p:spPr>
          <a:xfrm>
            <a:off x="863670" y="1469692"/>
            <a:ext cx="10515600" cy="4351338"/>
          </a:xfrm>
        </p:spPr>
        <p:txBody>
          <a:bodyPr/>
          <a:lstStyle/>
          <a:p>
            <a:pPr>
              <a:buFontTx/>
              <a:buChar char="-"/>
            </a:pPr>
            <a:r>
              <a:rPr lang="de-CH" dirty="0">
                <a:latin typeface="+mj-lt"/>
              </a:rPr>
              <a:t>über Qualitäten sprechen</a:t>
            </a:r>
          </a:p>
          <a:p>
            <a:pPr>
              <a:buFontTx/>
              <a:buChar char="-"/>
            </a:pPr>
            <a:r>
              <a:rPr lang="de-CH" dirty="0">
                <a:latin typeface="+mj-lt"/>
              </a:rPr>
              <a:t>Kriterien festlegen</a:t>
            </a:r>
          </a:p>
          <a:p>
            <a:pPr>
              <a:buFontTx/>
              <a:buChar char="-"/>
            </a:pPr>
            <a:endParaRPr lang="de-CH" dirty="0"/>
          </a:p>
          <a:p>
            <a:endParaRPr lang="de-CH" dirty="0"/>
          </a:p>
          <a:p>
            <a:endParaRPr lang="de-CH" dirty="0"/>
          </a:p>
          <a:p>
            <a:pPr marL="0" indent="0">
              <a:buNone/>
            </a:pPr>
            <a:endParaRPr lang="de-CH" dirty="0"/>
          </a:p>
          <a:p>
            <a:pPr>
              <a:buFontTx/>
              <a:buChar char="-"/>
            </a:pPr>
            <a:endParaRPr lang="de-CH" dirty="0"/>
          </a:p>
        </p:txBody>
      </p:sp>
      <p:pic>
        <p:nvPicPr>
          <p:cNvPr id="7" name="Inhaltsplatzhalter 10" descr="Ein Bild, das Text enthält.&#10;&#10;Automatisch generierte Beschreibung">
            <a:extLst>
              <a:ext uri="{FF2B5EF4-FFF2-40B4-BE49-F238E27FC236}">
                <a16:creationId xmlns:a16="http://schemas.microsoft.com/office/drawing/2014/main" id="{6A79B06F-DBD4-47F4-AC08-493E8E2FA899}"/>
              </a:ext>
            </a:extLst>
          </p:cNvPr>
          <p:cNvPicPr>
            <a:picLocks noChangeAspect="1"/>
          </p:cNvPicPr>
          <p:nvPr/>
        </p:nvPicPr>
        <p:blipFill rotWithShape="1">
          <a:blip r:embed="rId4">
            <a:extLst>
              <a:ext uri="{28A0092B-C50C-407E-A947-70E740481C1C}">
                <a14:useLocalDpi xmlns:a14="http://schemas.microsoft.com/office/drawing/2010/main" val="0"/>
              </a:ext>
            </a:extLst>
          </a:blip>
          <a:srcRect l="11471" r="12932" b="3"/>
          <a:stretch/>
        </p:blipFill>
        <p:spPr>
          <a:xfrm>
            <a:off x="307854" y="2761329"/>
            <a:ext cx="3797398" cy="3717071"/>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32529337-161C-465C-853F-CEE470791875}"/>
              </a:ext>
            </a:extLst>
          </p:cNvPr>
          <p:cNvPicPr>
            <a:picLocks noChangeAspect="1"/>
          </p:cNvPicPr>
          <p:nvPr/>
        </p:nvPicPr>
        <p:blipFill rotWithShape="1">
          <a:blip r:embed="rId5">
            <a:extLst>
              <a:ext uri="{28A0092B-C50C-407E-A947-70E740481C1C}">
                <a14:useLocalDpi xmlns:a14="http://schemas.microsoft.com/office/drawing/2010/main" val="0"/>
              </a:ext>
            </a:extLst>
          </a:blip>
          <a:srcRect l="24821" r="-2" b="-2"/>
          <a:stretch/>
        </p:blipFill>
        <p:spPr>
          <a:xfrm>
            <a:off x="4213968" y="2439626"/>
            <a:ext cx="3815005" cy="3717071"/>
          </a:xfrm>
          <a:prstGeom prst="rect">
            <a:avLst/>
          </a:prstGeom>
        </p:spPr>
      </p:pic>
      <p:pic>
        <p:nvPicPr>
          <p:cNvPr id="4" name="Grafik 3">
            <a:extLst>
              <a:ext uri="{FF2B5EF4-FFF2-40B4-BE49-F238E27FC236}">
                <a16:creationId xmlns:a16="http://schemas.microsoft.com/office/drawing/2014/main" id="{3E265D6A-C074-83A2-2306-B977F165A7E3}"/>
              </a:ext>
            </a:extLst>
          </p:cNvPr>
          <p:cNvPicPr>
            <a:picLocks noChangeAspect="1"/>
          </p:cNvPicPr>
          <p:nvPr/>
        </p:nvPicPr>
        <p:blipFill>
          <a:blip r:embed="rId6"/>
          <a:stretch>
            <a:fillRect/>
          </a:stretch>
        </p:blipFill>
        <p:spPr>
          <a:xfrm>
            <a:off x="549699" y="722999"/>
            <a:ext cx="627942" cy="627942"/>
          </a:xfrm>
          <a:prstGeom prst="rect">
            <a:avLst/>
          </a:prstGeom>
        </p:spPr>
      </p:pic>
    </p:spTree>
    <p:extLst>
      <p:ext uri="{BB962C8B-B14F-4D97-AF65-F5344CB8AC3E}">
        <p14:creationId xmlns:p14="http://schemas.microsoft.com/office/powerpoint/2010/main" val="763672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2A2F8B4-3036-46CC-86D1-6F1A9A30F020}"/>
              </a:ext>
            </a:extLst>
          </p:cNvPr>
          <p:cNvPicPr>
            <a:picLocks noChangeAspect="1"/>
          </p:cNvPicPr>
          <p:nvPr/>
        </p:nvPicPr>
        <p:blipFill>
          <a:blip r:embed="rId3"/>
          <a:stretch>
            <a:fillRect/>
          </a:stretch>
        </p:blipFill>
        <p:spPr>
          <a:xfrm rot="442065">
            <a:off x="7138124" y="1436982"/>
            <a:ext cx="3289469" cy="2343270"/>
          </a:xfrm>
          <a:prstGeom prst="rect">
            <a:avLst/>
          </a:prstGeom>
        </p:spPr>
      </p:pic>
      <p:sp>
        <p:nvSpPr>
          <p:cNvPr id="4" name="Titel 1">
            <a:extLst>
              <a:ext uri="{FF2B5EF4-FFF2-40B4-BE49-F238E27FC236}">
                <a16:creationId xmlns:a16="http://schemas.microsoft.com/office/drawing/2014/main" id="{4D1CE17F-7435-4438-BEA6-3B8C796D6145}"/>
              </a:ext>
            </a:extLst>
          </p:cNvPr>
          <p:cNvSpPr txBox="1">
            <a:spLocks/>
          </p:cNvSpPr>
          <p:nvPr/>
        </p:nvSpPr>
        <p:spPr>
          <a:xfrm>
            <a:off x="1311216" y="384685"/>
            <a:ext cx="89714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dirty="0"/>
              <a:t>Buchpräsentation (Peerfeedback)</a:t>
            </a:r>
          </a:p>
        </p:txBody>
      </p:sp>
      <p:pic>
        <p:nvPicPr>
          <p:cNvPr id="9" name="Grafik 8">
            <a:extLst>
              <a:ext uri="{FF2B5EF4-FFF2-40B4-BE49-F238E27FC236}">
                <a16:creationId xmlns:a16="http://schemas.microsoft.com/office/drawing/2014/main" id="{B9CB1355-4FA1-457D-9CD9-1BA67A8B7BDD}"/>
              </a:ext>
            </a:extLst>
          </p:cNvPr>
          <p:cNvPicPr>
            <a:picLocks noChangeAspect="1"/>
          </p:cNvPicPr>
          <p:nvPr/>
        </p:nvPicPr>
        <p:blipFill>
          <a:blip r:embed="rId4"/>
          <a:stretch>
            <a:fillRect/>
          </a:stretch>
        </p:blipFill>
        <p:spPr>
          <a:xfrm>
            <a:off x="1311215" y="1655529"/>
            <a:ext cx="5359351" cy="3842746"/>
          </a:xfrm>
          <a:prstGeom prst="rect">
            <a:avLst/>
          </a:prstGeom>
        </p:spPr>
      </p:pic>
      <p:pic>
        <p:nvPicPr>
          <p:cNvPr id="13" name="Grafik 12">
            <a:extLst>
              <a:ext uri="{FF2B5EF4-FFF2-40B4-BE49-F238E27FC236}">
                <a16:creationId xmlns:a16="http://schemas.microsoft.com/office/drawing/2014/main" id="{3F315C37-E94C-459A-99BA-C6573BA3A944}"/>
              </a:ext>
            </a:extLst>
          </p:cNvPr>
          <p:cNvPicPr>
            <a:picLocks noChangeAspect="1"/>
          </p:cNvPicPr>
          <p:nvPr/>
        </p:nvPicPr>
        <p:blipFill>
          <a:blip r:embed="rId5"/>
          <a:stretch>
            <a:fillRect/>
          </a:stretch>
        </p:blipFill>
        <p:spPr>
          <a:xfrm>
            <a:off x="8615728" y="2524895"/>
            <a:ext cx="3333921" cy="2406774"/>
          </a:xfrm>
          <a:prstGeom prst="rect">
            <a:avLst/>
          </a:prstGeom>
        </p:spPr>
      </p:pic>
      <p:pic>
        <p:nvPicPr>
          <p:cNvPr id="15" name="Grafik 14">
            <a:extLst>
              <a:ext uri="{FF2B5EF4-FFF2-40B4-BE49-F238E27FC236}">
                <a16:creationId xmlns:a16="http://schemas.microsoft.com/office/drawing/2014/main" id="{A43852A8-F540-4F55-AF66-F55B86923A52}"/>
              </a:ext>
            </a:extLst>
          </p:cNvPr>
          <p:cNvPicPr>
            <a:picLocks noChangeAspect="1"/>
          </p:cNvPicPr>
          <p:nvPr/>
        </p:nvPicPr>
        <p:blipFill>
          <a:blip r:embed="rId6"/>
          <a:stretch>
            <a:fillRect/>
          </a:stretch>
        </p:blipFill>
        <p:spPr>
          <a:xfrm rot="21244025">
            <a:off x="7551034" y="3961943"/>
            <a:ext cx="3454578" cy="2514729"/>
          </a:xfrm>
          <a:prstGeom prst="rect">
            <a:avLst/>
          </a:prstGeom>
        </p:spPr>
      </p:pic>
      <p:pic>
        <p:nvPicPr>
          <p:cNvPr id="2" name="Grafik 1">
            <a:extLst>
              <a:ext uri="{FF2B5EF4-FFF2-40B4-BE49-F238E27FC236}">
                <a16:creationId xmlns:a16="http://schemas.microsoft.com/office/drawing/2014/main" id="{06F64072-3001-5808-179A-FBC2EC25D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466" y="694765"/>
            <a:ext cx="626862" cy="626862"/>
          </a:xfrm>
          <a:prstGeom prst="rect">
            <a:avLst/>
          </a:prstGeom>
        </p:spPr>
      </p:pic>
    </p:spTree>
    <p:extLst>
      <p:ext uri="{BB962C8B-B14F-4D97-AF65-F5344CB8AC3E}">
        <p14:creationId xmlns:p14="http://schemas.microsoft.com/office/powerpoint/2010/main" val="41877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FB0C01-EA8A-45A4-BB68-2B040CC75E81}"/>
              </a:ext>
            </a:extLst>
          </p:cNvPr>
          <p:cNvSpPr>
            <a:spLocks noGrp="1"/>
          </p:cNvSpPr>
          <p:nvPr>
            <p:ph type="title"/>
          </p:nvPr>
        </p:nvSpPr>
        <p:spPr/>
        <p:txBody>
          <a:bodyPr/>
          <a:lstStyle/>
          <a:p>
            <a:r>
              <a:rPr lang="de-CH" dirty="0"/>
              <a:t>   Produktbeurteilungen: BG-Mappe</a:t>
            </a:r>
          </a:p>
        </p:txBody>
      </p:sp>
      <p:sp>
        <p:nvSpPr>
          <p:cNvPr id="4" name="Datumsplatzhalter 3">
            <a:extLst>
              <a:ext uri="{FF2B5EF4-FFF2-40B4-BE49-F238E27FC236}">
                <a16:creationId xmlns:a16="http://schemas.microsoft.com/office/drawing/2014/main" id="{594BE202-B4F9-46B2-858D-30DE5D55FB47}"/>
              </a:ext>
            </a:extLst>
          </p:cNvPr>
          <p:cNvSpPr>
            <a:spLocks noGrp="1"/>
          </p:cNvSpPr>
          <p:nvPr>
            <p:ph type="dt" sz="half" idx="10"/>
          </p:nvPr>
        </p:nvSpPr>
        <p:spPr/>
        <p:txBody>
          <a:bodyPr/>
          <a:lstStyle/>
          <a:p>
            <a:endParaRPr lang="de-CH"/>
          </a:p>
        </p:txBody>
      </p:sp>
      <p:pic>
        <p:nvPicPr>
          <p:cNvPr id="9" name="Grafik 8">
            <a:extLst>
              <a:ext uri="{FF2B5EF4-FFF2-40B4-BE49-F238E27FC236}">
                <a16:creationId xmlns:a16="http://schemas.microsoft.com/office/drawing/2014/main" id="{877E940A-AE92-4502-BC5A-30CD374672B6}"/>
              </a:ext>
            </a:extLst>
          </p:cNvPr>
          <p:cNvPicPr>
            <a:picLocks noChangeAspect="1"/>
          </p:cNvPicPr>
          <p:nvPr/>
        </p:nvPicPr>
        <p:blipFill>
          <a:blip r:embed="rId2"/>
          <a:stretch>
            <a:fillRect/>
          </a:stretch>
        </p:blipFill>
        <p:spPr>
          <a:xfrm>
            <a:off x="492098" y="1457724"/>
            <a:ext cx="11207803" cy="4649658"/>
          </a:xfrm>
          <a:prstGeom prst="rect">
            <a:avLst/>
          </a:prstGeom>
        </p:spPr>
      </p:pic>
      <p:pic>
        <p:nvPicPr>
          <p:cNvPr id="3" name="Grafik 2">
            <a:extLst>
              <a:ext uri="{FF2B5EF4-FFF2-40B4-BE49-F238E27FC236}">
                <a16:creationId xmlns:a16="http://schemas.microsoft.com/office/drawing/2014/main" id="{C5FF626C-A89B-AC55-A976-D93E9B8AE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6" y="694765"/>
            <a:ext cx="626862" cy="626862"/>
          </a:xfrm>
          <a:prstGeom prst="rect">
            <a:avLst/>
          </a:prstGeom>
        </p:spPr>
      </p:pic>
    </p:spTree>
    <p:extLst>
      <p:ext uri="{BB962C8B-B14F-4D97-AF65-F5344CB8AC3E}">
        <p14:creationId xmlns:p14="http://schemas.microsoft.com/office/powerpoint/2010/main" val="2667733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76AC9-7E90-F399-0D55-AA32373F27E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EEE9D92-0DD5-C875-C820-A1F7E89950F7}"/>
              </a:ext>
            </a:extLst>
          </p:cNvPr>
          <p:cNvSpPr>
            <a:spLocks noGrp="1"/>
          </p:cNvSpPr>
          <p:nvPr>
            <p:ph type="title"/>
          </p:nvPr>
        </p:nvSpPr>
        <p:spPr>
          <a:xfrm>
            <a:off x="739140" y="1415016"/>
            <a:ext cx="10515600" cy="1325563"/>
          </a:xfrm>
        </p:spPr>
        <p:txBody>
          <a:bodyPr/>
          <a:lstStyle/>
          <a:p>
            <a:pPr algn="ctr"/>
            <a:r>
              <a:rPr lang="de-CH" dirty="0"/>
              <a:t>Vielfältige Rückmeldeformen</a:t>
            </a:r>
          </a:p>
        </p:txBody>
      </p:sp>
      <p:sp>
        <p:nvSpPr>
          <p:cNvPr id="2" name="Titel 4">
            <a:extLst>
              <a:ext uri="{FF2B5EF4-FFF2-40B4-BE49-F238E27FC236}">
                <a16:creationId xmlns:a16="http://schemas.microsoft.com/office/drawing/2014/main" id="{D2665DFA-00DB-A68C-EEAB-0D1FE49BE846}"/>
              </a:ext>
            </a:extLst>
          </p:cNvPr>
          <p:cNvSpPr txBox="1">
            <a:spLocks/>
          </p:cNvSpPr>
          <p:nvPr/>
        </p:nvSpPr>
        <p:spPr>
          <a:xfrm>
            <a:off x="739140" y="36857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200" dirty="0"/>
              <a:t>Beispiele aus dem Unterricht</a:t>
            </a:r>
          </a:p>
        </p:txBody>
      </p:sp>
      <p:pic>
        <p:nvPicPr>
          <p:cNvPr id="4" name="Grafik 3">
            <a:extLst>
              <a:ext uri="{FF2B5EF4-FFF2-40B4-BE49-F238E27FC236}">
                <a16:creationId xmlns:a16="http://schemas.microsoft.com/office/drawing/2014/main" id="{EC58DBA0-06C2-8D72-C212-54BAD6D06FB0}"/>
              </a:ext>
            </a:extLst>
          </p:cNvPr>
          <p:cNvPicPr>
            <a:picLocks noChangeAspect="1"/>
          </p:cNvPicPr>
          <p:nvPr/>
        </p:nvPicPr>
        <p:blipFill>
          <a:blip r:embed="rId3"/>
          <a:stretch>
            <a:fillRect/>
          </a:stretch>
        </p:blipFill>
        <p:spPr>
          <a:xfrm>
            <a:off x="5290709" y="2533532"/>
            <a:ext cx="1152244" cy="1152244"/>
          </a:xfrm>
          <a:prstGeom prst="rect">
            <a:avLst/>
          </a:prstGeom>
        </p:spPr>
      </p:pic>
    </p:spTree>
    <p:extLst>
      <p:ext uri="{BB962C8B-B14F-4D97-AF65-F5344CB8AC3E}">
        <p14:creationId xmlns:p14="http://schemas.microsoft.com/office/powerpoint/2010/main" val="501539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7AC75DE-F707-4E43-B5D0-CFDCEB11BEDE}"/>
              </a:ext>
            </a:extLst>
          </p:cNvPr>
          <p:cNvPicPr>
            <a:picLocks noChangeAspect="1"/>
          </p:cNvPicPr>
          <p:nvPr/>
        </p:nvPicPr>
        <p:blipFill>
          <a:blip r:embed="rId3"/>
          <a:stretch>
            <a:fillRect/>
          </a:stretch>
        </p:blipFill>
        <p:spPr>
          <a:xfrm>
            <a:off x="989039" y="1428465"/>
            <a:ext cx="6333190" cy="4511536"/>
          </a:xfrm>
          <a:prstGeom prst="rect">
            <a:avLst/>
          </a:prstGeom>
        </p:spPr>
      </p:pic>
      <p:sp>
        <p:nvSpPr>
          <p:cNvPr id="2" name="Textfeld 1">
            <a:extLst>
              <a:ext uri="{FF2B5EF4-FFF2-40B4-BE49-F238E27FC236}">
                <a16:creationId xmlns:a16="http://schemas.microsoft.com/office/drawing/2014/main" id="{57C825AB-4273-49E8-B4F6-3191F75780B0}"/>
              </a:ext>
            </a:extLst>
          </p:cNvPr>
          <p:cNvSpPr txBox="1"/>
          <p:nvPr/>
        </p:nvSpPr>
        <p:spPr>
          <a:xfrm>
            <a:off x="7563775" y="3852909"/>
            <a:ext cx="689612" cy="523220"/>
          </a:xfrm>
          <a:prstGeom prst="rect">
            <a:avLst/>
          </a:prstGeom>
          <a:noFill/>
        </p:spPr>
        <p:txBody>
          <a:bodyPr wrap="none" rtlCol="0">
            <a:spAutoFit/>
          </a:bodyPr>
          <a:lstStyle/>
          <a:p>
            <a:r>
              <a:rPr lang="de-CH" sz="2800" dirty="0"/>
              <a:t>4/4</a:t>
            </a:r>
          </a:p>
        </p:txBody>
      </p:sp>
      <p:sp>
        <p:nvSpPr>
          <p:cNvPr id="10" name="Textfeld 9">
            <a:extLst>
              <a:ext uri="{FF2B5EF4-FFF2-40B4-BE49-F238E27FC236}">
                <a16:creationId xmlns:a16="http://schemas.microsoft.com/office/drawing/2014/main" id="{DBC09C30-2FB2-452B-863F-AEC79C703BC2}"/>
              </a:ext>
            </a:extLst>
          </p:cNvPr>
          <p:cNvSpPr txBox="1"/>
          <p:nvPr/>
        </p:nvSpPr>
        <p:spPr>
          <a:xfrm>
            <a:off x="7563775" y="5186039"/>
            <a:ext cx="689612" cy="523220"/>
          </a:xfrm>
          <a:prstGeom prst="rect">
            <a:avLst/>
          </a:prstGeom>
          <a:noFill/>
        </p:spPr>
        <p:txBody>
          <a:bodyPr wrap="none" rtlCol="0">
            <a:spAutoFit/>
          </a:bodyPr>
          <a:lstStyle/>
          <a:p>
            <a:r>
              <a:rPr lang="de-CH" sz="2800" dirty="0"/>
              <a:t>4/4</a:t>
            </a:r>
          </a:p>
        </p:txBody>
      </p:sp>
      <p:sp>
        <p:nvSpPr>
          <p:cNvPr id="11" name="Titel 1">
            <a:extLst>
              <a:ext uri="{FF2B5EF4-FFF2-40B4-BE49-F238E27FC236}">
                <a16:creationId xmlns:a16="http://schemas.microsoft.com/office/drawing/2014/main" id="{F20FD733-B8CC-48B2-B063-5A764B7AD96C}"/>
              </a:ext>
            </a:extLst>
          </p:cNvPr>
          <p:cNvSpPr>
            <a:spLocks noGrp="1"/>
          </p:cNvSpPr>
          <p:nvPr>
            <p:ph type="title"/>
          </p:nvPr>
        </p:nvSpPr>
        <p:spPr>
          <a:xfrm>
            <a:off x="838200" y="365125"/>
            <a:ext cx="10515600" cy="1325563"/>
          </a:xfrm>
        </p:spPr>
        <p:txBody>
          <a:bodyPr/>
          <a:lstStyle/>
          <a:p>
            <a:r>
              <a:rPr lang="de-CH" dirty="0"/>
              <a:t>   Punkte</a:t>
            </a:r>
          </a:p>
        </p:txBody>
      </p:sp>
      <p:pic>
        <p:nvPicPr>
          <p:cNvPr id="4" name="Picture 2" descr="Mund Kostenlos Symbol - Icon-Icons.com">
            <a:extLst>
              <a:ext uri="{FF2B5EF4-FFF2-40B4-BE49-F238E27FC236}">
                <a16:creationId xmlns:a16="http://schemas.microsoft.com/office/drawing/2014/main" id="{08AAD4B4-C827-1A17-7559-5EB3DBD77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1" y="673660"/>
            <a:ext cx="669072" cy="66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5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322C3EEE-0959-475F-AA07-FEE77EB5A123}"/>
              </a:ext>
            </a:extLst>
          </p:cNvPr>
          <p:cNvSpPr>
            <a:spLocks noGrp="1"/>
          </p:cNvSpPr>
          <p:nvPr>
            <p:ph type="title"/>
          </p:nvPr>
        </p:nvSpPr>
        <p:spPr>
          <a:xfrm>
            <a:off x="838200" y="365125"/>
            <a:ext cx="10515600" cy="1325563"/>
          </a:xfrm>
        </p:spPr>
        <p:txBody>
          <a:bodyPr/>
          <a:lstStyle/>
          <a:p>
            <a:r>
              <a:rPr lang="de-CH" dirty="0"/>
              <a:t>   Pfeil </a:t>
            </a:r>
            <a:r>
              <a:rPr lang="de-CH" sz="3200" dirty="0"/>
              <a:t>(und verbal schriftlich)</a:t>
            </a:r>
            <a:endParaRPr lang="de-CH" dirty="0"/>
          </a:p>
        </p:txBody>
      </p:sp>
      <p:pic>
        <p:nvPicPr>
          <p:cNvPr id="2" name="Picture 2" descr="Mund Kostenlos Symbol - Icon-Icons.com">
            <a:extLst>
              <a:ext uri="{FF2B5EF4-FFF2-40B4-BE49-F238E27FC236}">
                <a16:creationId xmlns:a16="http://schemas.microsoft.com/office/drawing/2014/main" id="{62E24B87-00D9-D089-92C8-DBC380447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1" y="673660"/>
            <a:ext cx="669072" cy="669072"/>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9BA275C-BEA6-81B7-64D1-9219F309BBAF}"/>
              </a:ext>
            </a:extLst>
          </p:cNvPr>
          <p:cNvPicPr>
            <a:picLocks noChangeAspect="1"/>
          </p:cNvPicPr>
          <p:nvPr/>
        </p:nvPicPr>
        <p:blipFill>
          <a:blip r:embed="rId4"/>
          <a:stretch>
            <a:fillRect/>
          </a:stretch>
        </p:blipFill>
        <p:spPr>
          <a:xfrm>
            <a:off x="838200" y="3264622"/>
            <a:ext cx="6834559" cy="2825460"/>
          </a:xfrm>
          <a:prstGeom prst="rect">
            <a:avLst/>
          </a:prstGeom>
        </p:spPr>
      </p:pic>
      <p:pic>
        <p:nvPicPr>
          <p:cNvPr id="6" name="Grafik 5">
            <a:extLst>
              <a:ext uri="{FF2B5EF4-FFF2-40B4-BE49-F238E27FC236}">
                <a16:creationId xmlns:a16="http://schemas.microsoft.com/office/drawing/2014/main" id="{D0BA2B5A-772F-CEF5-0F14-687AEAB20A0A}"/>
              </a:ext>
            </a:extLst>
          </p:cNvPr>
          <p:cNvPicPr>
            <a:picLocks noChangeAspect="1"/>
          </p:cNvPicPr>
          <p:nvPr/>
        </p:nvPicPr>
        <p:blipFill>
          <a:blip r:embed="rId5"/>
          <a:stretch>
            <a:fillRect/>
          </a:stretch>
        </p:blipFill>
        <p:spPr>
          <a:xfrm>
            <a:off x="4095266" y="1857170"/>
            <a:ext cx="7258534" cy="1240970"/>
          </a:xfrm>
          <a:prstGeom prst="rect">
            <a:avLst/>
          </a:prstGeom>
        </p:spPr>
      </p:pic>
      <p:sp>
        <p:nvSpPr>
          <p:cNvPr id="7" name="Flussdiagramm: Verbinder 6">
            <a:extLst>
              <a:ext uri="{FF2B5EF4-FFF2-40B4-BE49-F238E27FC236}">
                <a16:creationId xmlns:a16="http://schemas.microsoft.com/office/drawing/2014/main" id="{7BE91274-EA71-6942-D704-106730E686EE}"/>
              </a:ext>
            </a:extLst>
          </p:cNvPr>
          <p:cNvSpPr/>
          <p:nvPr/>
        </p:nvSpPr>
        <p:spPr>
          <a:xfrm>
            <a:off x="7267333" y="2124364"/>
            <a:ext cx="762000" cy="7620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8199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322C3EEE-0959-475F-AA07-FEE77EB5A123}"/>
              </a:ext>
            </a:extLst>
          </p:cNvPr>
          <p:cNvSpPr>
            <a:spLocks noGrp="1"/>
          </p:cNvSpPr>
          <p:nvPr>
            <p:ph type="title"/>
          </p:nvPr>
        </p:nvSpPr>
        <p:spPr>
          <a:xfrm>
            <a:off x="838200" y="365125"/>
            <a:ext cx="10515600" cy="1325563"/>
          </a:xfrm>
        </p:spPr>
        <p:txBody>
          <a:bodyPr/>
          <a:lstStyle/>
          <a:p>
            <a:r>
              <a:rPr lang="de-CH" dirty="0"/>
              <a:t>   Pfeil (Selbsteinschätzung)</a:t>
            </a:r>
          </a:p>
        </p:txBody>
      </p:sp>
      <p:pic>
        <p:nvPicPr>
          <p:cNvPr id="3" name="Grafik 2">
            <a:extLst>
              <a:ext uri="{FF2B5EF4-FFF2-40B4-BE49-F238E27FC236}">
                <a16:creationId xmlns:a16="http://schemas.microsoft.com/office/drawing/2014/main" id="{8F35DA2C-C7A5-4EEE-BAF2-FE9A6E0975EC}"/>
              </a:ext>
            </a:extLst>
          </p:cNvPr>
          <p:cNvPicPr>
            <a:picLocks noChangeAspect="1"/>
          </p:cNvPicPr>
          <p:nvPr/>
        </p:nvPicPr>
        <p:blipFill>
          <a:blip r:embed="rId3"/>
          <a:stretch>
            <a:fillRect/>
          </a:stretch>
        </p:blipFill>
        <p:spPr>
          <a:xfrm>
            <a:off x="838200" y="1889809"/>
            <a:ext cx="10320028" cy="2576174"/>
          </a:xfrm>
          <a:prstGeom prst="rect">
            <a:avLst/>
          </a:prstGeom>
        </p:spPr>
      </p:pic>
      <p:pic>
        <p:nvPicPr>
          <p:cNvPr id="2" name="Picture 2" descr="Mund Kostenlos Symbol - Icon-Icons.com">
            <a:extLst>
              <a:ext uri="{FF2B5EF4-FFF2-40B4-BE49-F238E27FC236}">
                <a16:creationId xmlns:a16="http://schemas.microsoft.com/office/drawing/2014/main" id="{28BDC575-9C35-F9B4-3004-1699CA937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1" y="673660"/>
            <a:ext cx="669072" cy="66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1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FBB5-DF19-44EE-721A-230638C828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744973-FEC6-40B8-A5D1-B7A5BBE7DE7F}"/>
              </a:ext>
            </a:extLst>
          </p:cNvPr>
          <p:cNvSpPr>
            <a:spLocks noGrp="1"/>
          </p:cNvSpPr>
          <p:nvPr>
            <p:ph type="title"/>
          </p:nvPr>
        </p:nvSpPr>
        <p:spPr>
          <a:xfrm>
            <a:off x="470490" y="640079"/>
            <a:ext cx="11251019" cy="5029201"/>
          </a:xfrm>
        </p:spPr>
        <p:txBody>
          <a:bodyPr>
            <a:normAutofit/>
          </a:bodyPr>
          <a:lstStyle/>
          <a:p>
            <a:r>
              <a:rPr lang="de-DE" sz="3600" dirty="0">
                <a:latin typeface="+mj-lt"/>
              </a:rPr>
              <a:t>Wie ist es zu einer vielfältigen Lern- und Beurteilungskultur im St. Karli gekommen?</a:t>
            </a:r>
            <a:br>
              <a:rPr lang="de-DE" sz="3600" dirty="0">
                <a:latin typeface="+mj-lt"/>
              </a:rPr>
            </a:br>
            <a:r>
              <a:rPr lang="de-DE" sz="3600" dirty="0">
                <a:latin typeface="+mj-lt"/>
              </a:rPr>
              <a:t> </a:t>
            </a:r>
            <a:br>
              <a:rPr lang="de-DE" sz="2800" dirty="0">
                <a:latin typeface="+mj-lt"/>
              </a:rPr>
            </a:br>
            <a:r>
              <a:rPr lang="de-CH" sz="2800" dirty="0"/>
              <a:t>1. Ab SJ 18/19 Pilotphase in einzelnen Schulhäusern der Stadt</a:t>
            </a:r>
            <a:br>
              <a:rPr lang="de-CH" sz="2800" dirty="0"/>
            </a:br>
            <a:r>
              <a:rPr lang="de-CH" sz="2800" dirty="0"/>
              <a:t>2. SJ 22/23 Beschluss des Rektorats zur Ausweitung </a:t>
            </a:r>
            <a:br>
              <a:rPr lang="de-CH" sz="2800" dirty="0"/>
            </a:br>
            <a:r>
              <a:rPr lang="de-CH" sz="2800" dirty="0"/>
              <a:t>    auf alle Schulen der Stadt Luzern</a:t>
            </a:r>
            <a:br>
              <a:rPr lang="de-CH" sz="2800" dirty="0"/>
            </a:br>
            <a:r>
              <a:rPr lang="de-CH" sz="2800" dirty="0"/>
              <a:t>3. SJ 23/24 Bildung einer Expertengruppe und Erstellung eines     </a:t>
            </a:r>
            <a:br>
              <a:rPr lang="de-CH" sz="2800" dirty="0"/>
            </a:br>
            <a:r>
              <a:rPr lang="de-CH" sz="2800" dirty="0"/>
              <a:t>     Rahmenkonzepts für die Stadt Luzern</a:t>
            </a:r>
            <a:br>
              <a:rPr lang="de-CH" sz="2800" dirty="0"/>
            </a:br>
            <a:r>
              <a:rPr lang="de-CH" sz="2800" dirty="0"/>
              <a:t>4.  SJ 24/25 Weiterbildung im Schulteam St. Karli</a:t>
            </a:r>
            <a:br>
              <a:rPr lang="de-CH" sz="2800" dirty="0"/>
            </a:br>
            <a:r>
              <a:rPr lang="de-CH" sz="2800" dirty="0"/>
              <a:t>5. SJ 25/26 Start der Umsetzung auf der Mittelstufe 1</a:t>
            </a:r>
          </a:p>
        </p:txBody>
      </p:sp>
    </p:spTree>
    <p:extLst>
      <p:ext uri="{BB962C8B-B14F-4D97-AF65-F5344CB8AC3E}">
        <p14:creationId xmlns:p14="http://schemas.microsoft.com/office/powerpoint/2010/main" val="377569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6D871-F234-4456-B8FD-4BC81374A2E7}"/>
              </a:ext>
            </a:extLst>
          </p:cNvPr>
          <p:cNvSpPr>
            <a:spLocks noGrp="1"/>
          </p:cNvSpPr>
          <p:nvPr>
            <p:ph type="title"/>
          </p:nvPr>
        </p:nvSpPr>
        <p:spPr/>
        <p:txBody>
          <a:bodyPr/>
          <a:lstStyle/>
          <a:p>
            <a:r>
              <a:rPr lang="de-CH" dirty="0"/>
              <a:t>   Bewertungsraster</a:t>
            </a:r>
          </a:p>
        </p:txBody>
      </p:sp>
      <p:sp>
        <p:nvSpPr>
          <p:cNvPr id="4" name="Datumsplatzhalter 3">
            <a:extLst>
              <a:ext uri="{FF2B5EF4-FFF2-40B4-BE49-F238E27FC236}">
                <a16:creationId xmlns:a16="http://schemas.microsoft.com/office/drawing/2014/main" id="{C8727636-C91F-4B1B-AC84-5B1B0A15AF5A}"/>
              </a:ext>
            </a:extLst>
          </p:cNvPr>
          <p:cNvSpPr>
            <a:spLocks noGrp="1"/>
          </p:cNvSpPr>
          <p:nvPr>
            <p:ph type="dt" sz="half" idx="10"/>
          </p:nvPr>
        </p:nvSpPr>
        <p:spPr/>
        <p:txBody>
          <a:bodyPr/>
          <a:lstStyle/>
          <a:p>
            <a:endParaRPr lang="de-CH"/>
          </a:p>
        </p:txBody>
      </p:sp>
      <p:graphicFrame>
        <p:nvGraphicFramePr>
          <p:cNvPr id="6" name="Inhaltsplatzhalter 5">
            <a:extLst>
              <a:ext uri="{FF2B5EF4-FFF2-40B4-BE49-F238E27FC236}">
                <a16:creationId xmlns:a16="http://schemas.microsoft.com/office/drawing/2014/main" id="{C136EABE-4184-4EAA-904E-43892EFA460C}"/>
              </a:ext>
            </a:extLst>
          </p:cNvPr>
          <p:cNvGraphicFramePr>
            <a:graphicFrameLocks noGrp="1"/>
          </p:cNvGraphicFramePr>
          <p:nvPr>
            <p:ph idx="1"/>
          </p:nvPr>
        </p:nvGraphicFramePr>
        <p:xfrm>
          <a:off x="704021" y="1690688"/>
          <a:ext cx="10809079" cy="4329112"/>
        </p:xfrm>
        <a:graphic>
          <a:graphicData uri="http://schemas.openxmlformats.org/drawingml/2006/table">
            <a:tbl>
              <a:tblPr firstRow="1" firstCol="1" bandRow="1"/>
              <a:tblGrid>
                <a:gridCol w="489421">
                  <a:extLst>
                    <a:ext uri="{9D8B030D-6E8A-4147-A177-3AD203B41FA5}">
                      <a16:colId xmlns:a16="http://schemas.microsoft.com/office/drawing/2014/main" val="969386293"/>
                    </a:ext>
                  </a:extLst>
                </a:gridCol>
                <a:gridCol w="5458716">
                  <a:extLst>
                    <a:ext uri="{9D8B030D-6E8A-4147-A177-3AD203B41FA5}">
                      <a16:colId xmlns:a16="http://schemas.microsoft.com/office/drawing/2014/main" val="3336477266"/>
                    </a:ext>
                  </a:extLst>
                </a:gridCol>
                <a:gridCol w="1768395">
                  <a:extLst>
                    <a:ext uri="{9D8B030D-6E8A-4147-A177-3AD203B41FA5}">
                      <a16:colId xmlns:a16="http://schemas.microsoft.com/office/drawing/2014/main" val="863679638"/>
                    </a:ext>
                  </a:extLst>
                </a:gridCol>
                <a:gridCol w="933023">
                  <a:extLst>
                    <a:ext uri="{9D8B030D-6E8A-4147-A177-3AD203B41FA5}">
                      <a16:colId xmlns:a16="http://schemas.microsoft.com/office/drawing/2014/main" val="123799494"/>
                    </a:ext>
                  </a:extLst>
                </a:gridCol>
                <a:gridCol w="933023">
                  <a:extLst>
                    <a:ext uri="{9D8B030D-6E8A-4147-A177-3AD203B41FA5}">
                      <a16:colId xmlns:a16="http://schemas.microsoft.com/office/drawing/2014/main" val="2429365251"/>
                    </a:ext>
                  </a:extLst>
                </a:gridCol>
                <a:gridCol w="1226501">
                  <a:extLst>
                    <a:ext uri="{9D8B030D-6E8A-4147-A177-3AD203B41FA5}">
                      <a16:colId xmlns:a16="http://schemas.microsoft.com/office/drawing/2014/main" val="1862783884"/>
                    </a:ext>
                  </a:extLst>
                </a:gridCol>
              </a:tblGrid>
              <a:tr h="898906">
                <a:tc>
                  <a:txBody>
                    <a:bodyPr/>
                    <a:lstStyle/>
                    <a:p>
                      <a:pPr>
                        <a:spcAft>
                          <a:spcPts val="0"/>
                        </a:spcAft>
                        <a:tabLst>
                          <a:tab pos="270510" algn="l"/>
                        </a:tabLst>
                      </a:pPr>
                      <a:endParaRPr lang="de-CH" sz="1800">
                        <a:effectLst/>
                        <a:latin typeface="Luzerner Basisschrift"/>
                        <a:ea typeface="Times New Roman" panose="02020603050405020304" pitchFamily="18" charset="0"/>
                      </a:endParaRPr>
                    </a:p>
                  </a:txBody>
                  <a:tcPr marL="122010" marR="122010" marT="0" marB="0">
                    <a:lnL>
                      <a:noFill/>
                    </a:lnL>
                    <a:lnR>
                      <a:noFill/>
                    </a:lnR>
                    <a:lnT>
                      <a:noFill/>
                    </a:lnT>
                    <a:lnB>
                      <a:noFill/>
                    </a:lnB>
                  </a:tcPr>
                </a:tc>
                <a:tc>
                  <a:txBody>
                    <a:bodyPr/>
                    <a:lstStyle/>
                    <a:p>
                      <a:pPr>
                        <a:lnSpc>
                          <a:spcPct val="107000"/>
                        </a:lnSpc>
                        <a:spcAft>
                          <a:spcPts val="0"/>
                        </a:spcAft>
                        <a:tabLst>
                          <a:tab pos="270510" algn="l"/>
                        </a:tabLst>
                      </a:pPr>
                      <a:endParaRPr lang="de-CH" sz="1800">
                        <a:effectLst/>
                        <a:latin typeface="Luzerner Basisschrift"/>
                        <a:ea typeface="Times New Roman" panose="02020603050405020304" pitchFamily="18" charset="0"/>
                      </a:endParaRPr>
                    </a:p>
                  </a:txBody>
                  <a:tcPr marL="122010" marR="12201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tabLst>
                          <a:tab pos="270510" algn="l"/>
                        </a:tabLst>
                      </a:pPr>
                      <a:r>
                        <a:rPr lang="de-CH" sz="2100" b="1" dirty="0">
                          <a:effectLst/>
                          <a:latin typeface="Luzerner Basisschrift"/>
                          <a:ea typeface="Times New Roman" panose="02020603050405020304" pitchFamily="18" charset="0"/>
                        </a:rPr>
                        <a:t>nicht</a:t>
                      </a:r>
                      <a:r>
                        <a:rPr lang="de-CH" sz="2100" dirty="0">
                          <a:effectLst/>
                          <a:latin typeface="Luzerner Basisschrift"/>
                          <a:ea typeface="Times New Roman" panose="02020603050405020304" pitchFamily="18" charset="0"/>
                        </a:rPr>
                        <a:t> erreicht</a:t>
                      </a:r>
                      <a:endParaRPr lang="de-CH" sz="2100" dirty="0">
                        <a:effectLst/>
                        <a:latin typeface="Times New Roman"/>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70510" algn="l"/>
                        </a:tabLst>
                      </a:pPr>
                      <a:r>
                        <a:rPr lang="de-CH" sz="2100" b="1" dirty="0">
                          <a:effectLst/>
                          <a:latin typeface="Luzerner Basisschrift"/>
                          <a:ea typeface="Times New Roman" panose="02020603050405020304" pitchFamily="18" charset="0"/>
                        </a:rPr>
                        <a:t>teilweise</a:t>
                      </a:r>
                      <a:r>
                        <a:rPr lang="de-CH" sz="2100" dirty="0">
                          <a:effectLst/>
                          <a:latin typeface="Luzerner Basisschrift"/>
                          <a:ea typeface="Times New Roman" panose="02020603050405020304" pitchFamily="18" charset="0"/>
                        </a:rPr>
                        <a:t> erreicht</a:t>
                      </a:r>
                      <a:endParaRPr lang="de-CH" sz="2100" dirty="0">
                        <a:effectLst/>
                        <a:latin typeface="Times New Roman"/>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CH" sz="2100" b="1" dirty="0">
                          <a:effectLst/>
                          <a:latin typeface="Luzerner Basisschrift"/>
                          <a:ea typeface="Times New Roman" panose="02020603050405020304" pitchFamily="18" charset="0"/>
                        </a:rPr>
                        <a:t>gut</a:t>
                      </a:r>
                      <a:r>
                        <a:rPr lang="de-CH" sz="2100" dirty="0">
                          <a:effectLst/>
                          <a:latin typeface="Luzerner Basisschrift"/>
                          <a:ea typeface="Times New Roman" panose="02020603050405020304" pitchFamily="18" charset="0"/>
                        </a:rPr>
                        <a:t> erreicht </a:t>
                      </a:r>
                      <a:endParaRPr lang="de-CH" sz="2100" dirty="0">
                        <a:effectLst/>
                        <a:latin typeface="Times New Roman"/>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70510" algn="l"/>
                        </a:tabLst>
                      </a:pPr>
                      <a:r>
                        <a:rPr lang="de-CH" sz="2100" b="1" dirty="0">
                          <a:effectLst/>
                          <a:latin typeface="Luzerner Basisschrift"/>
                          <a:ea typeface="Times New Roman" panose="02020603050405020304" pitchFamily="18" charset="0"/>
                        </a:rPr>
                        <a:t>übertroffen</a:t>
                      </a:r>
                      <a:endParaRPr lang="de-CH" sz="2100" dirty="0">
                        <a:effectLst/>
                        <a:latin typeface="Times New Roman"/>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837202"/>
                  </a:ext>
                </a:extLst>
              </a:tr>
              <a:tr h="466101">
                <a:tc>
                  <a:txBody>
                    <a:bodyPr/>
                    <a:lstStyle/>
                    <a:p>
                      <a:pPr>
                        <a:spcAft>
                          <a:spcPts val="0"/>
                        </a:spcAft>
                        <a:tabLst>
                          <a:tab pos="270510" algn="l"/>
                        </a:tabLst>
                      </a:pPr>
                      <a:r>
                        <a:rPr lang="de-CH" sz="2500" b="1">
                          <a:effectLst/>
                          <a:latin typeface="Luzerner Basisschrift"/>
                          <a:ea typeface="Times New Roman" panose="02020603050405020304" pitchFamily="18" charset="0"/>
                        </a:rPr>
                        <a:t>1</a:t>
                      </a:r>
                      <a:endParaRPr lang="de-CH" sz="1800">
                        <a:effectLst/>
                        <a:latin typeface="Luzerner Basisschrift"/>
                        <a:ea typeface="Times New Roman" panose="02020603050405020304" pitchFamily="18" charset="0"/>
                      </a:endParaRPr>
                    </a:p>
                  </a:txBody>
                  <a:tcPr marL="122010" marR="122010" marT="0" marB="0">
                    <a:lnL>
                      <a:noFill/>
                    </a:lnL>
                    <a:lnR>
                      <a:noFill/>
                    </a:lnR>
                    <a:lnT>
                      <a:noFill/>
                    </a:lnT>
                    <a:lnB>
                      <a:noFill/>
                    </a:lnB>
                  </a:tcPr>
                </a:tc>
                <a:tc>
                  <a:txBody>
                    <a:bodyPr/>
                    <a:lstStyle/>
                    <a:p>
                      <a:pPr>
                        <a:lnSpc>
                          <a:spcPct val="107000"/>
                        </a:lnSpc>
                        <a:spcAft>
                          <a:spcPts val="0"/>
                        </a:spcAft>
                        <a:tabLst>
                          <a:tab pos="270510" algn="l"/>
                        </a:tabLst>
                      </a:pPr>
                      <a:r>
                        <a:rPr lang="de-CH" sz="2500" b="1">
                          <a:effectLst/>
                          <a:latin typeface="Luzerner Basisschrift"/>
                          <a:ea typeface="Times New Roman" panose="02020603050405020304" pitchFamily="18" charset="0"/>
                        </a:rPr>
                        <a:t>Ich kann ein Couvert korrekt adressieren.</a:t>
                      </a:r>
                      <a:endParaRPr lang="de-CH" sz="1800">
                        <a:effectLst/>
                        <a:latin typeface="Luzerner Basisschrift"/>
                        <a:ea typeface="Times New Roman" panose="02020603050405020304" pitchFamily="18" charset="0"/>
                      </a:endParaRPr>
                    </a:p>
                  </a:txBody>
                  <a:tcPr marL="122010" marR="12201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tabLst>
                          <a:tab pos="270510" algn="l"/>
                        </a:tabLst>
                      </a:pPr>
                      <a:r>
                        <a:rPr lang="de-CH" sz="2800">
                          <a:effectLst/>
                          <a:latin typeface="Luzerner Basisschrift"/>
                          <a:ea typeface="Times New Roman" panose="02020603050405020304" pitchFamily="18" charset="0"/>
                        </a:rPr>
                        <a:t> x</a:t>
                      </a: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70510" algn="l"/>
                        </a:tabLst>
                      </a:pP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70510" algn="l"/>
                        </a:tabLst>
                      </a:pP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70510" algn="l"/>
                        </a:tabLst>
                      </a:pP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176887"/>
                  </a:ext>
                </a:extLst>
              </a:tr>
              <a:tr h="883302">
                <a:tc>
                  <a:txBody>
                    <a:bodyPr/>
                    <a:lstStyle/>
                    <a:p>
                      <a:pPr>
                        <a:spcAft>
                          <a:spcPts val="0"/>
                        </a:spcAft>
                      </a:pPr>
                      <a:r>
                        <a:rPr lang="de-DE" sz="2500" b="1">
                          <a:effectLst/>
                          <a:latin typeface="Luzerner Basisschrift"/>
                          <a:ea typeface="Times New Roman" panose="02020603050405020304" pitchFamily="18" charset="0"/>
                        </a:rPr>
                        <a:t>2</a:t>
                      </a:r>
                      <a:endParaRPr lang="de-CH" sz="1800">
                        <a:effectLst/>
                        <a:latin typeface="Luzerner Basisschrift"/>
                        <a:ea typeface="Times New Roman" panose="02020603050405020304" pitchFamily="18" charset="0"/>
                      </a:endParaRPr>
                    </a:p>
                  </a:txBody>
                  <a:tcPr marL="122010" marR="122010" marT="0" marB="0">
                    <a:lnL>
                      <a:noFill/>
                    </a:lnL>
                    <a:lnR>
                      <a:noFill/>
                    </a:lnR>
                    <a:lnT>
                      <a:noFill/>
                    </a:lnT>
                    <a:lnB>
                      <a:noFill/>
                    </a:lnB>
                  </a:tcPr>
                </a:tc>
                <a:tc>
                  <a:txBody>
                    <a:bodyPr/>
                    <a:lstStyle/>
                    <a:p>
                      <a:pPr>
                        <a:lnSpc>
                          <a:spcPct val="107000"/>
                        </a:lnSpc>
                        <a:spcAft>
                          <a:spcPts val="0"/>
                        </a:spcAft>
                      </a:pPr>
                      <a:r>
                        <a:rPr lang="de-DE" sz="2500" b="1">
                          <a:effectLst/>
                          <a:latin typeface="Luzerner Basisschrift"/>
                          <a:ea typeface="Times New Roman" panose="02020603050405020304" pitchFamily="18" charset="0"/>
                        </a:rPr>
                        <a:t>Ich kann mit Hilfe von vorgegebenen Satzanfängen einen Brieftext schreiben.</a:t>
                      </a:r>
                      <a:endParaRPr lang="de-CH" sz="1800">
                        <a:effectLst/>
                        <a:latin typeface="Luzerner Basisschrift"/>
                        <a:ea typeface="Times New Roman" panose="02020603050405020304" pitchFamily="18" charset="0"/>
                      </a:endParaRPr>
                    </a:p>
                  </a:txBody>
                  <a:tcPr marL="122010" marR="12201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2800">
                          <a:effectLst/>
                          <a:latin typeface="Luzerner Basisschrift"/>
                          <a:ea typeface="Times New Roman" panose="02020603050405020304" pitchFamily="18" charset="0"/>
                        </a:rPr>
                        <a:t> x</a:t>
                      </a: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5473277"/>
                  </a:ext>
                </a:extLst>
              </a:tr>
              <a:tr h="2080803">
                <a:tc>
                  <a:txBody>
                    <a:bodyPr/>
                    <a:lstStyle/>
                    <a:p>
                      <a:pPr>
                        <a:spcAft>
                          <a:spcPts val="0"/>
                        </a:spcAft>
                      </a:pPr>
                      <a:r>
                        <a:rPr lang="de-DE" sz="2500" b="1">
                          <a:effectLst/>
                          <a:latin typeface="Luzerner Basisschrift"/>
                          <a:ea typeface="Times New Roman" panose="02020603050405020304" pitchFamily="18" charset="0"/>
                        </a:rPr>
                        <a:t>3</a:t>
                      </a:r>
                      <a:endParaRPr lang="de-CH" sz="1800">
                        <a:effectLst/>
                        <a:latin typeface="Luzerner Basisschrift"/>
                        <a:ea typeface="Times New Roman" panose="02020603050405020304" pitchFamily="18" charset="0"/>
                      </a:endParaRPr>
                    </a:p>
                  </a:txBody>
                  <a:tcPr marL="122010" marR="122010" marT="0" marB="0">
                    <a:lnL>
                      <a:noFill/>
                    </a:lnL>
                    <a:lnR>
                      <a:noFill/>
                    </a:lnR>
                    <a:lnT>
                      <a:noFill/>
                    </a:lnT>
                    <a:lnB>
                      <a:noFill/>
                    </a:lnB>
                  </a:tcPr>
                </a:tc>
                <a:tc>
                  <a:txBody>
                    <a:bodyPr/>
                    <a:lstStyle/>
                    <a:p>
                      <a:pPr>
                        <a:spcAft>
                          <a:spcPts val="0"/>
                        </a:spcAft>
                      </a:pPr>
                      <a:r>
                        <a:rPr lang="de-DE" sz="2500" b="1">
                          <a:effectLst/>
                          <a:latin typeface="Luzerner Basisschrift"/>
                          <a:ea typeface="Times New Roman" panose="02020603050405020304" pitchFamily="18" charset="0"/>
                        </a:rPr>
                        <a:t>Mein Brief ist trotz einigen Fehlern gut lesbar.</a:t>
                      </a:r>
                      <a:endParaRPr lang="de-CH" sz="1800">
                        <a:effectLst/>
                        <a:latin typeface="Luzerner Basisschrift"/>
                        <a:ea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de-DE" sz="2500" b="1">
                          <a:effectLst/>
                          <a:latin typeface="Luzerner Basisschrift"/>
                          <a:ea typeface="Cambria" panose="02040503050406030204" pitchFamily="18" charset="0"/>
                        </a:rPr>
                        <a:t>Satzanfänge und Nomen </a:t>
                      </a:r>
                      <a:r>
                        <a:rPr lang="de-DE" sz="2500" b="1" err="1">
                          <a:effectLst/>
                          <a:latin typeface="Luzerner Basisschrift"/>
                          <a:ea typeface="Cambria" panose="02040503050406030204" pitchFamily="18" charset="0"/>
                        </a:rPr>
                        <a:t>gross</a:t>
                      </a:r>
                      <a:endParaRPr lang="de-CH" sz="1800">
                        <a:effectLst/>
                        <a:latin typeface="Luzerner Basisschrift"/>
                        <a:ea typeface="Cambria" panose="02040503050406030204" pitchFamily="18" charset="0"/>
                      </a:endParaRPr>
                    </a:p>
                    <a:p>
                      <a:pPr marL="342900" lvl="0" indent="-342900">
                        <a:lnSpc>
                          <a:spcPct val="100000"/>
                        </a:lnSpc>
                        <a:spcAft>
                          <a:spcPts val="0"/>
                        </a:spcAft>
                        <a:buFont typeface="Times New Roman" panose="02020603050405020304" pitchFamily="18" charset="0"/>
                        <a:buChar char="-"/>
                      </a:pPr>
                      <a:r>
                        <a:rPr lang="de-DE" sz="2500" b="1">
                          <a:effectLst/>
                          <a:latin typeface="Luzerner Basisschrift"/>
                          <a:ea typeface="Cambria" panose="02040503050406030204" pitchFamily="18" charset="0"/>
                        </a:rPr>
                        <a:t>Satzzeichen gesetzt</a:t>
                      </a:r>
                      <a:endParaRPr lang="de-CH" sz="1800">
                        <a:effectLst/>
                        <a:latin typeface="Luzerner Basisschrift"/>
                        <a:ea typeface="Cambria" panose="02040503050406030204" pitchFamily="18" charset="0"/>
                      </a:endParaRPr>
                    </a:p>
                    <a:p>
                      <a:pPr marL="342900" lvl="0" indent="-342900">
                        <a:lnSpc>
                          <a:spcPct val="100000"/>
                        </a:lnSpc>
                        <a:spcAft>
                          <a:spcPts val="0"/>
                        </a:spcAft>
                        <a:buFont typeface="Times New Roman" panose="02020603050405020304" pitchFamily="18" charset="0"/>
                        <a:buChar char="-"/>
                      </a:pPr>
                      <a:r>
                        <a:rPr lang="de-DE" sz="2500" b="1">
                          <a:effectLst/>
                          <a:latin typeface="Luzerner Basisschrift"/>
                          <a:ea typeface="Cambria" panose="02040503050406030204" pitchFamily="18" charset="0"/>
                        </a:rPr>
                        <a:t>Häufige Wörter sind korrekt geschrieben</a:t>
                      </a:r>
                      <a:endParaRPr lang="de-CH" sz="1800">
                        <a:effectLst/>
                        <a:latin typeface="Luzerner Basisschrift"/>
                        <a:ea typeface="Cambria" panose="02040503050406030204" pitchFamily="18" charset="0"/>
                      </a:endParaRPr>
                    </a:p>
                  </a:txBody>
                  <a:tcPr marL="122010" marR="12201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endParaRPr lang="de-CH" sz="1800" dirty="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de-CH" sz="180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2500" b="1" dirty="0">
                          <a:effectLst/>
                          <a:latin typeface="Luzerner Basisschrift"/>
                          <a:ea typeface="Times New Roman" panose="02020603050405020304" pitchFamily="18" charset="0"/>
                        </a:rPr>
                        <a:t> x</a:t>
                      </a:r>
                      <a:endParaRPr lang="de-CH" sz="1800" dirty="0">
                        <a:effectLst/>
                        <a:latin typeface="Luzerner Basisschrift"/>
                        <a:ea typeface="Times New Roman" panose="02020603050405020304" pitchFamily="18" charset="0"/>
                      </a:endParaRPr>
                    </a:p>
                  </a:txBody>
                  <a:tcPr marL="122010" marR="122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0435442"/>
                  </a:ext>
                </a:extLst>
              </a:tr>
            </a:tbl>
          </a:graphicData>
        </a:graphic>
      </p:graphicFrame>
      <p:sp>
        <p:nvSpPr>
          <p:cNvPr id="7" name="Rechteck 6">
            <a:extLst>
              <a:ext uri="{FF2B5EF4-FFF2-40B4-BE49-F238E27FC236}">
                <a16:creationId xmlns:a16="http://schemas.microsoft.com/office/drawing/2014/main" id="{3F73B381-D75B-4E83-9DDA-16459B93FEE4}"/>
              </a:ext>
            </a:extLst>
          </p:cNvPr>
          <p:cNvSpPr/>
          <p:nvPr/>
        </p:nvSpPr>
        <p:spPr>
          <a:xfrm>
            <a:off x="704021" y="1690688"/>
            <a:ext cx="5754757" cy="706914"/>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de-CH" sz="3600" b="1" dirty="0">
                <a:solidFill>
                  <a:schemeClr val="tx1"/>
                </a:solidFill>
                <a:latin typeface="Luzerner Basisschrift" panose="02000000000000000000" pitchFamily="2" charset="0"/>
              </a:rPr>
              <a:t>Briefe schreiben</a:t>
            </a:r>
          </a:p>
        </p:txBody>
      </p:sp>
      <p:pic>
        <p:nvPicPr>
          <p:cNvPr id="3" name="Picture 2" descr="Mund Kostenlos Symbol - Icon-Icons.com">
            <a:extLst>
              <a:ext uri="{FF2B5EF4-FFF2-40B4-BE49-F238E27FC236}">
                <a16:creationId xmlns:a16="http://schemas.microsoft.com/office/drawing/2014/main" id="{E315CA31-5435-94DA-0173-94100879A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1" y="673660"/>
            <a:ext cx="669072" cy="66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154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9529DA1-0A16-462A-9475-CE5393A0620B}"/>
              </a:ext>
            </a:extLst>
          </p:cNvPr>
          <p:cNvSpPr>
            <a:spLocks noGrp="1"/>
          </p:cNvSpPr>
          <p:nvPr>
            <p:ph type="dt" sz="half" idx="10"/>
          </p:nvPr>
        </p:nvSpPr>
        <p:spPr/>
        <p:txBody>
          <a:bodyPr/>
          <a:lstStyle/>
          <a:p>
            <a:endParaRPr lang="de-CH"/>
          </a:p>
        </p:txBody>
      </p:sp>
      <p:pic>
        <p:nvPicPr>
          <p:cNvPr id="7" name="Grafik 6">
            <a:extLst>
              <a:ext uri="{FF2B5EF4-FFF2-40B4-BE49-F238E27FC236}">
                <a16:creationId xmlns:a16="http://schemas.microsoft.com/office/drawing/2014/main" id="{806DB0DE-BE64-4EE8-A7E3-EC64B2490B85}"/>
              </a:ext>
            </a:extLst>
          </p:cNvPr>
          <p:cNvPicPr>
            <a:picLocks noChangeAspect="1"/>
          </p:cNvPicPr>
          <p:nvPr/>
        </p:nvPicPr>
        <p:blipFill>
          <a:blip r:embed="rId3"/>
          <a:stretch>
            <a:fillRect/>
          </a:stretch>
        </p:blipFill>
        <p:spPr>
          <a:xfrm>
            <a:off x="670561" y="1510373"/>
            <a:ext cx="6095999" cy="4166886"/>
          </a:xfrm>
          <a:prstGeom prst="rect">
            <a:avLst/>
          </a:prstGeom>
        </p:spPr>
      </p:pic>
      <p:sp>
        <p:nvSpPr>
          <p:cNvPr id="9" name="Titel 1">
            <a:extLst>
              <a:ext uri="{FF2B5EF4-FFF2-40B4-BE49-F238E27FC236}">
                <a16:creationId xmlns:a16="http://schemas.microsoft.com/office/drawing/2014/main" id="{35830A99-0274-4C2F-AA56-2BB5596FC244}"/>
              </a:ext>
            </a:extLst>
          </p:cNvPr>
          <p:cNvSpPr>
            <a:spLocks noGrp="1"/>
          </p:cNvSpPr>
          <p:nvPr>
            <p:ph type="title"/>
          </p:nvPr>
        </p:nvSpPr>
        <p:spPr>
          <a:xfrm>
            <a:off x="838200" y="365125"/>
            <a:ext cx="10515600" cy="1325563"/>
          </a:xfrm>
        </p:spPr>
        <p:txBody>
          <a:bodyPr/>
          <a:lstStyle/>
          <a:p>
            <a:r>
              <a:rPr lang="de-CH" dirty="0"/>
              <a:t>   Spinnennetz</a:t>
            </a:r>
          </a:p>
        </p:txBody>
      </p:sp>
      <p:pic>
        <p:nvPicPr>
          <p:cNvPr id="5" name="Picture 2" descr="Mund Kostenlos Symbol - Icon-Icons.com">
            <a:extLst>
              <a:ext uri="{FF2B5EF4-FFF2-40B4-BE49-F238E27FC236}">
                <a16:creationId xmlns:a16="http://schemas.microsoft.com/office/drawing/2014/main" id="{A2FB19E3-EE05-9906-48F4-F1906DC51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1" y="673660"/>
            <a:ext cx="669072" cy="66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22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FB0C01-EA8A-45A4-BB68-2B040CC75E81}"/>
              </a:ext>
            </a:extLst>
          </p:cNvPr>
          <p:cNvSpPr>
            <a:spLocks noGrp="1"/>
          </p:cNvSpPr>
          <p:nvPr>
            <p:ph type="title"/>
          </p:nvPr>
        </p:nvSpPr>
        <p:spPr/>
        <p:txBody>
          <a:bodyPr/>
          <a:lstStyle/>
          <a:p>
            <a:r>
              <a:rPr lang="de-CH" dirty="0"/>
              <a:t>   Verbal schriftlich</a:t>
            </a:r>
          </a:p>
        </p:txBody>
      </p:sp>
      <p:sp>
        <p:nvSpPr>
          <p:cNvPr id="4" name="Datumsplatzhalter 3">
            <a:extLst>
              <a:ext uri="{FF2B5EF4-FFF2-40B4-BE49-F238E27FC236}">
                <a16:creationId xmlns:a16="http://schemas.microsoft.com/office/drawing/2014/main" id="{594BE202-B4F9-46B2-858D-30DE5D55FB47}"/>
              </a:ext>
            </a:extLst>
          </p:cNvPr>
          <p:cNvSpPr>
            <a:spLocks noGrp="1"/>
          </p:cNvSpPr>
          <p:nvPr>
            <p:ph type="dt" sz="half" idx="10"/>
          </p:nvPr>
        </p:nvSpPr>
        <p:spPr/>
        <p:txBody>
          <a:bodyPr/>
          <a:lstStyle/>
          <a:p>
            <a:endParaRPr lang="de-CH"/>
          </a:p>
        </p:txBody>
      </p:sp>
      <p:pic>
        <p:nvPicPr>
          <p:cNvPr id="6" name="Grafik 5">
            <a:extLst>
              <a:ext uri="{FF2B5EF4-FFF2-40B4-BE49-F238E27FC236}">
                <a16:creationId xmlns:a16="http://schemas.microsoft.com/office/drawing/2014/main" id="{07DF10C5-8D43-4AEB-8B18-90AACF30872F}"/>
              </a:ext>
            </a:extLst>
          </p:cNvPr>
          <p:cNvPicPr>
            <a:picLocks noChangeAspect="1"/>
          </p:cNvPicPr>
          <p:nvPr/>
        </p:nvPicPr>
        <p:blipFill>
          <a:blip r:embed="rId2"/>
          <a:stretch>
            <a:fillRect/>
          </a:stretch>
        </p:blipFill>
        <p:spPr>
          <a:xfrm>
            <a:off x="264994" y="1362136"/>
            <a:ext cx="6815113" cy="4520049"/>
          </a:xfrm>
          <a:prstGeom prst="rect">
            <a:avLst/>
          </a:prstGeom>
        </p:spPr>
      </p:pic>
      <p:pic>
        <p:nvPicPr>
          <p:cNvPr id="3" name="Picture 2" descr="Mund Kostenlos Symbol - Icon-Icons.com">
            <a:extLst>
              <a:ext uri="{FF2B5EF4-FFF2-40B4-BE49-F238E27FC236}">
                <a16:creationId xmlns:a16="http://schemas.microsoft.com/office/drawing/2014/main" id="{2A7E7925-8DCA-01ED-77BF-27A8515B5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1" y="693064"/>
            <a:ext cx="669072" cy="669072"/>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07961CFE-F53A-2BC1-336A-0CF8296B3A2A}"/>
              </a:ext>
            </a:extLst>
          </p:cNvPr>
          <p:cNvPicPr>
            <a:picLocks noChangeAspect="1"/>
          </p:cNvPicPr>
          <p:nvPr/>
        </p:nvPicPr>
        <p:blipFill>
          <a:blip r:embed="rId4"/>
          <a:stretch>
            <a:fillRect/>
          </a:stretch>
        </p:blipFill>
        <p:spPr>
          <a:xfrm>
            <a:off x="7295690" y="3149696"/>
            <a:ext cx="4631316" cy="2609659"/>
          </a:xfrm>
          <a:prstGeom prst="rect">
            <a:avLst/>
          </a:prstGeom>
        </p:spPr>
      </p:pic>
    </p:spTree>
    <p:extLst>
      <p:ext uri="{BB962C8B-B14F-4D97-AF65-F5344CB8AC3E}">
        <p14:creationId xmlns:p14="http://schemas.microsoft.com/office/powerpoint/2010/main" val="835479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Mund Kostenlos Symbol - Icon-Icons.com">
            <a:extLst>
              <a:ext uri="{FF2B5EF4-FFF2-40B4-BE49-F238E27FC236}">
                <a16:creationId xmlns:a16="http://schemas.microsoft.com/office/drawing/2014/main" id="{E8F3860F-6368-45DC-BA93-4B06ABE6F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68" y="2786702"/>
            <a:ext cx="3320411" cy="3320411"/>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7EFB26C2-43C2-4E9D-BDE4-C4EB3A026773}"/>
              </a:ext>
            </a:extLst>
          </p:cNvPr>
          <p:cNvSpPr>
            <a:spLocks noGrp="1"/>
          </p:cNvSpPr>
          <p:nvPr>
            <p:ph type="title"/>
          </p:nvPr>
        </p:nvSpPr>
        <p:spPr>
          <a:xfrm>
            <a:off x="838200" y="365125"/>
            <a:ext cx="10515600" cy="1325563"/>
          </a:xfrm>
        </p:spPr>
        <p:txBody>
          <a:bodyPr/>
          <a:lstStyle/>
          <a:p>
            <a:r>
              <a:rPr lang="de-CH" dirty="0"/>
              <a:t>   verbal mündlich!</a:t>
            </a:r>
          </a:p>
        </p:txBody>
      </p:sp>
      <p:sp>
        <p:nvSpPr>
          <p:cNvPr id="11" name="Sprechblase: rechteckig mit abgerundeten Ecken 10">
            <a:extLst>
              <a:ext uri="{FF2B5EF4-FFF2-40B4-BE49-F238E27FC236}">
                <a16:creationId xmlns:a16="http://schemas.microsoft.com/office/drawing/2014/main" id="{70CA181C-98D5-4D36-83E1-48593253912C}"/>
              </a:ext>
            </a:extLst>
          </p:cNvPr>
          <p:cNvSpPr/>
          <p:nvPr/>
        </p:nvSpPr>
        <p:spPr>
          <a:xfrm>
            <a:off x="3918989" y="3763617"/>
            <a:ext cx="7178098" cy="1923341"/>
          </a:xfrm>
          <a:prstGeom prst="wedgeRoundRectCallout">
            <a:avLst>
              <a:gd name="adj1" fmla="val -61015"/>
              <a:gd name="adj2" fmla="val 360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a:solidFill>
                  <a:schemeClr val="tx1"/>
                </a:solidFill>
                <a:latin typeface="OpenDyslexic" panose="00000500000000000000" pitchFamily="50" charset="0"/>
              </a:rPr>
              <a:t>Die Stunde hast du richtig gesagt.</a:t>
            </a:r>
          </a:p>
          <a:p>
            <a:pPr algn="ctr"/>
            <a:endParaRPr lang="de-CH" sz="2400" dirty="0">
              <a:solidFill>
                <a:schemeClr val="tx1"/>
              </a:solidFill>
              <a:latin typeface="OpenDyslexic" panose="00000500000000000000" pitchFamily="50" charset="0"/>
            </a:endParaRPr>
          </a:p>
          <a:p>
            <a:pPr algn="ctr"/>
            <a:r>
              <a:rPr lang="de-CH" sz="2400" dirty="0">
                <a:solidFill>
                  <a:schemeClr val="tx1"/>
                </a:solidFill>
                <a:latin typeface="OpenDyslexic" panose="00000500000000000000" pitchFamily="50" charset="0"/>
              </a:rPr>
              <a:t>Schau jetzt mal auf den langen Zeiger. Wo zeigt der hin?</a:t>
            </a:r>
          </a:p>
        </p:txBody>
      </p:sp>
      <p:pic>
        <p:nvPicPr>
          <p:cNvPr id="3" name="Grafik 2">
            <a:extLst>
              <a:ext uri="{FF2B5EF4-FFF2-40B4-BE49-F238E27FC236}">
                <a16:creationId xmlns:a16="http://schemas.microsoft.com/office/drawing/2014/main" id="{C8CE5473-B758-4BE4-BDEE-40F1CDC871C2}"/>
              </a:ext>
            </a:extLst>
          </p:cNvPr>
          <p:cNvPicPr>
            <a:picLocks noChangeAspect="1"/>
          </p:cNvPicPr>
          <p:nvPr/>
        </p:nvPicPr>
        <p:blipFill>
          <a:blip r:embed="rId4"/>
          <a:stretch>
            <a:fillRect/>
          </a:stretch>
        </p:blipFill>
        <p:spPr>
          <a:xfrm>
            <a:off x="5964908" y="482255"/>
            <a:ext cx="3086259" cy="3086259"/>
          </a:xfrm>
          <a:prstGeom prst="rect">
            <a:avLst/>
          </a:prstGeom>
        </p:spPr>
      </p:pic>
      <p:pic>
        <p:nvPicPr>
          <p:cNvPr id="2" name="Picture 2" descr="Mund Kostenlos Symbol - Icon-Icons.com">
            <a:extLst>
              <a:ext uri="{FF2B5EF4-FFF2-40B4-BE49-F238E27FC236}">
                <a16:creationId xmlns:a16="http://schemas.microsoft.com/office/drawing/2014/main" id="{E38A1D88-DE55-7531-0BD9-840242A8E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1" y="673660"/>
            <a:ext cx="669072" cy="66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86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F25DA-4C4E-8E7A-7CEC-F4EE42CBAFA6}"/>
            </a:ext>
          </a:extLst>
        </p:cNvPr>
        <p:cNvGrpSpPr/>
        <p:nvPr/>
      </p:nvGrpSpPr>
      <p:grpSpPr>
        <a:xfrm>
          <a:off x="0" y="0"/>
          <a:ext cx="0" cy="0"/>
          <a:chOff x="0" y="0"/>
          <a:chExt cx="0" cy="0"/>
        </a:xfrm>
      </p:grpSpPr>
      <p:sp>
        <p:nvSpPr>
          <p:cNvPr id="29" name="Textfeld 28">
            <a:extLst>
              <a:ext uri="{FF2B5EF4-FFF2-40B4-BE49-F238E27FC236}">
                <a16:creationId xmlns:a16="http://schemas.microsoft.com/office/drawing/2014/main" id="{F03352DA-D930-772C-82D4-8DC8373A5B93}"/>
              </a:ext>
            </a:extLst>
          </p:cNvPr>
          <p:cNvSpPr txBox="1"/>
          <p:nvPr/>
        </p:nvSpPr>
        <p:spPr>
          <a:xfrm>
            <a:off x="5023696" y="3577574"/>
            <a:ext cx="2950744" cy="707886"/>
          </a:xfrm>
          <a:prstGeom prst="rect">
            <a:avLst/>
          </a:prstGeom>
          <a:noFill/>
        </p:spPr>
        <p:txBody>
          <a:bodyPr wrap="none" rtlCol="0">
            <a:spAutoFit/>
          </a:bodyPr>
          <a:lstStyle/>
          <a:p>
            <a:r>
              <a:rPr lang="de-CH" sz="2400" dirty="0"/>
              <a:t>Vielfältige Beurteilung</a:t>
            </a:r>
          </a:p>
          <a:p>
            <a:pPr algn="ctr"/>
            <a:r>
              <a:rPr lang="de-CH" sz="1600" dirty="0"/>
              <a:t>im Unterricht</a:t>
            </a:r>
          </a:p>
        </p:txBody>
      </p:sp>
      <p:sp>
        <p:nvSpPr>
          <p:cNvPr id="30" name="Ellipse 19">
            <a:extLst>
              <a:ext uri="{FF2B5EF4-FFF2-40B4-BE49-F238E27FC236}">
                <a16:creationId xmlns:a16="http://schemas.microsoft.com/office/drawing/2014/main" id="{62A0845E-9C30-2983-8C50-EE30251210DC}"/>
              </a:ext>
            </a:extLst>
          </p:cNvPr>
          <p:cNvSpPr/>
          <p:nvPr/>
        </p:nvSpPr>
        <p:spPr>
          <a:xfrm>
            <a:off x="4081786" y="407779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Peer- beurteilung</a:t>
            </a:r>
          </a:p>
        </p:txBody>
      </p:sp>
      <p:sp>
        <p:nvSpPr>
          <p:cNvPr id="31" name="Ellipse 20">
            <a:extLst>
              <a:ext uri="{FF2B5EF4-FFF2-40B4-BE49-F238E27FC236}">
                <a16:creationId xmlns:a16="http://schemas.microsoft.com/office/drawing/2014/main" id="{376310F0-116C-3D0B-36BD-56603EAC5DA0}"/>
              </a:ext>
            </a:extLst>
          </p:cNvPr>
          <p:cNvSpPr/>
          <p:nvPr/>
        </p:nvSpPr>
        <p:spPr>
          <a:xfrm>
            <a:off x="4902806" y="280401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mündliche Beurteilung</a:t>
            </a:r>
          </a:p>
        </p:txBody>
      </p:sp>
      <p:sp>
        <p:nvSpPr>
          <p:cNvPr id="32" name="Ellipse 21">
            <a:extLst>
              <a:ext uri="{FF2B5EF4-FFF2-40B4-BE49-F238E27FC236}">
                <a16:creationId xmlns:a16="http://schemas.microsoft.com/office/drawing/2014/main" id="{18CB9448-758A-CFB1-998F-EFD0761BBCE1}"/>
              </a:ext>
            </a:extLst>
          </p:cNvPr>
          <p:cNvSpPr/>
          <p:nvPr/>
        </p:nvSpPr>
        <p:spPr>
          <a:xfrm>
            <a:off x="6653534" y="2664034"/>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Selbst-beurteilung</a:t>
            </a:r>
          </a:p>
        </p:txBody>
      </p:sp>
      <p:sp>
        <p:nvSpPr>
          <p:cNvPr id="33" name="Ellipse 22">
            <a:extLst>
              <a:ext uri="{FF2B5EF4-FFF2-40B4-BE49-F238E27FC236}">
                <a16:creationId xmlns:a16="http://schemas.microsoft.com/office/drawing/2014/main" id="{D8F935C6-3C1F-6DC2-CFFF-2B0305555C4A}"/>
              </a:ext>
            </a:extLst>
          </p:cNvPr>
          <p:cNvSpPr/>
          <p:nvPr/>
        </p:nvSpPr>
        <p:spPr>
          <a:xfrm>
            <a:off x="5871922" y="4350658"/>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eines Produkts</a:t>
            </a:r>
          </a:p>
        </p:txBody>
      </p:sp>
      <p:sp>
        <p:nvSpPr>
          <p:cNvPr id="34" name="Ellipse 23">
            <a:extLst>
              <a:ext uri="{FF2B5EF4-FFF2-40B4-BE49-F238E27FC236}">
                <a16:creationId xmlns:a16="http://schemas.microsoft.com/office/drawing/2014/main" id="{05DA6E8B-740C-1C02-2B8F-D2FFBF1EA1F9}"/>
              </a:ext>
            </a:extLst>
          </p:cNvPr>
          <p:cNvSpPr/>
          <p:nvPr/>
        </p:nvSpPr>
        <p:spPr>
          <a:xfrm>
            <a:off x="7564379" y="3983450"/>
            <a:ext cx="1622753"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der Lern-dokumentation</a:t>
            </a:r>
          </a:p>
        </p:txBody>
      </p:sp>
      <p:sp>
        <p:nvSpPr>
          <p:cNvPr id="35" name="Ellipse 24">
            <a:extLst>
              <a:ext uri="{FF2B5EF4-FFF2-40B4-BE49-F238E27FC236}">
                <a16:creationId xmlns:a16="http://schemas.microsoft.com/office/drawing/2014/main" id="{63A0EAF8-F246-904A-EE01-9D7DB1580630}"/>
              </a:ext>
            </a:extLst>
          </p:cNvPr>
          <p:cNvSpPr/>
          <p:nvPr/>
        </p:nvSpPr>
        <p:spPr>
          <a:xfrm>
            <a:off x="2802134" y="1522782"/>
            <a:ext cx="7453293" cy="38815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Ellipse 25">
            <a:extLst>
              <a:ext uri="{FF2B5EF4-FFF2-40B4-BE49-F238E27FC236}">
                <a16:creationId xmlns:a16="http://schemas.microsoft.com/office/drawing/2014/main" id="{8EE3D93B-6D07-62D5-896C-6B63025A3094}"/>
              </a:ext>
            </a:extLst>
          </p:cNvPr>
          <p:cNvSpPr/>
          <p:nvPr/>
        </p:nvSpPr>
        <p:spPr>
          <a:xfrm>
            <a:off x="8449723" y="2588181"/>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Notenkonferenz</a:t>
            </a:r>
            <a:endParaRPr lang="de-CH" sz="1200" dirty="0"/>
          </a:p>
        </p:txBody>
      </p:sp>
      <p:sp>
        <p:nvSpPr>
          <p:cNvPr id="38" name="Abgerundetes Rechteck 12">
            <a:extLst>
              <a:ext uri="{FF2B5EF4-FFF2-40B4-BE49-F238E27FC236}">
                <a16:creationId xmlns:a16="http://schemas.microsoft.com/office/drawing/2014/main" id="{87767EAB-9BA0-1E98-12FD-46973AE0A060}"/>
              </a:ext>
            </a:extLst>
          </p:cNvPr>
          <p:cNvSpPr/>
          <p:nvPr/>
        </p:nvSpPr>
        <p:spPr>
          <a:xfrm>
            <a:off x="3351459" y="1345502"/>
            <a:ext cx="1908399" cy="1360323"/>
          </a:xfrm>
          <a:prstGeom prst="roundRect">
            <a:avLst/>
          </a:prstGeom>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Lern-dokumentation</a:t>
            </a:r>
          </a:p>
        </p:txBody>
      </p:sp>
      <p:sp>
        <p:nvSpPr>
          <p:cNvPr id="39" name="Abgerundetes Rechteck 13">
            <a:extLst>
              <a:ext uri="{FF2B5EF4-FFF2-40B4-BE49-F238E27FC236}">
                <a16:creationId xmlns:a16="http://schemas.microsoft.com/office/drawing/2014/main" id="{71237BBE-7E5A-80F0-AAAE-A3F530657432}"/>
              </a:ext>
            </a:extLst>
          </p:cNvPr>
          <p:cNvSpPr/>
          <p:nvPr/>
        </p:nvSpPr>
        <p:spPr>
          <a:xfrm>
            <a:off x="5577990" y="845278"/>
            <a:ext cx="1716829" cy="1360323"/>
          </a:xfrm>
          <a:prstGeom prst="roundRect">
            <a:avLst/>
          </a:prstGeom>
          <a:ln>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Beurteilungs-gespräch</a:t>
            </a:r>
          </a:p>
        </p:txBody>
      </p:sp>
      <p:sp>
        <p:nvSpPr>
          <p:cNvPr id="40" name="Ellipse 29">
            <a:extLst>
              <a:ext uri="{FF2B5EF4-FFF2-40B4-BE49-F238E27FC236}">
                <a16:creationId xmlns:a16="http://schemas.microsoft.com/office/drawing/2014/main" id="{5B12D87A-BF22-1773-183F-D842221107C6}"/>
              </a:ext>
            </a:extLst>
          </p:cNvPr>
          <p:cNvSpPr/>
          <p:nvPr/>
        </p:nvSpPr>
        <p:spPr>
          <a:xfrm>
            <a:off x="7984315" y="1635872"/>
            <a:ext cx="1279035" cy="468944"/>
          </a:xfrm>
          <a:prstGeom prst="ellipse">
            <a:avLst/>
          </a:prstGeom>
          <a:ln w="76200">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Zeugnis</a:t>
            </a:r>
          </a:p>
        </p:txBody>
      </p:sp>
      <p:sp>
        <p:nvSpPr>
          <p:cNvPr id="41" name="Ellipse 30">
            <a:extLst>
              <a:ext uri="{FF2B5EF4-FFF2-40B4-BE49-F238E27FC236}">
                <a16:creationId xmlns:a16="http://schemas.microsoft.com/office/drawing/2014/main" id="{1CD2C4EB-D2AB-8E99-F01A-DDFE59B83670}"/>
              </a:ext>
            </a:extLst>
          </p:cNvPr>
          <p:cNvSpPr/>
          <p:nvPr/>
        </p:nvSpPr>
        <p:spPr>
          <a:xfrm>
            <a:off x="9403421" y="376985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a:t>
            </a:r>
          </a:p>
        </p:txBody>
      </p:sp>
      <p:sp>
        <p:nvSpPr>
          <p:cNvPr id="42" name="Ellipse 31">
            <a:extLst>
              <a:ext uri="{FF2B5EF4-FFF2-40B4-BE49-F238E27FC236}">
                <a16:creationId xmlns:a16="http://schemas.microsoft.com/office/drawing/2014/main" id="{DFDC055C-CD64-38CE-240E-C93D8C9B5935}"/>
              </a:ext>
            </a:extLst>
          </p:cNvPr>
          <p:cNvSpPr/>
          <p:nvPr/>
        </p:nvSpPr>
        <p:spPr>
          <a:xfrm>
            <a:off x="8680298" y="468550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Präsentation</a:t>
            </a:r>
          </a:p>
        </p:txBody>
      </p:sp>
      <p:sp>
        <p:nvSpPr>
          <p:cNvPr id="43" name="Ellipse 32">
            <a:extLst>
              <a:ext uri="{FF2B5EF4-FFF2-40B4-BE49-F238E27FC236}">
                <a16:creationId xmlns:a16="http://schemas.microsoft.com/office/drawing/2014/main" id="{1322F3AF-EC42-FC7E-2C4B-3F3CD0EA987F}"/>
              </a:ext>
            </a:extLst>
          </p:cNvPr>
          <p:cNvSpPr/>
          <p:nvPr/>
        </p:nvSpPr>
        <p:spPr>
          <a:xfrm>
            <a:off x="6841256" y="504477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Prozess-beobachtung</a:t>
            </a:r>
          </a:p>
        </p:txBody>
      </p:sp>
      <p:sp>
        <p:nvSpPr>
          <p:cNvPr id="44" name="Ellipse 33">
            <a:extLst>
              <a:ext uri="{FF2B5EF4-FFF2-40B4-BE49-F238E27FC236}">
                <a16:creationId xmlns:a16="http://schemas.microsoft.com/office/drawing/2014/main" id="{ABF750E6-A3E0-04EB-204C-914D2875DF3A}"/>
              </a:ext>
            </a:extLst>
          </p:cNvPr>
          <p:cNvSpPr/>
          <p:nvPr/>
        </p:nvSpPr>
        <p:spPr>
          <a:xfrm>
            <a:off x="4536734" y="502285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Lern-kontrollen mit Punkten</a:t>
            </a:r>
          </a:p>
        </p:txBody>
      </p:sp>
      <p:cxnSp>
        <p:nvCxnSpPr>
          <p:cNvPr id="45" name="Gerade Verbindung mit Pfeil 44">
            <a:extLst>
              <a:ext uri="{FF2B5EF4-FFF2-40B4-BE49-F238E27FC236}">
                <a16:creationId xmlns:a16="http://schemas.microsoft.com/office/drawing/2014/main" id="{D5E06D7F-6134-2D7E-FAA2-84258D7C2DAD}"/>
              </a:ext>
            </a:extLst>
          </p:cNvPr>
          <p:cNvCxnSpPr>
            <a:cxnSpLocks/>
            <a:stCxn id="29" idx="3"/>
            <a:endCxn id="36" idx="4"/>
          </p:cNvCxnSpPr>
          <p:nvPr/>
        </p:nvCxnSpPr>
        <p:spPr>
          <a:xfrm flipV="1">
            <a:off x="7974440" y="3466802"/>
            <a:ext cx="1737244" cy="46471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74E491D4-C296-2699-93D4-10E491263661}"/>
              </a:ext>
            </a:extLst>
          </p:cNvPr>
          <p:cNvCxnSpPr>
            <a:cxnSpLocks/>
            <a:stCxn id="36" idx="0"/>
            <a:endCxn id="40" idx="4"/>
          </p:cNvCxnSpPr>
          <p:nvPr/>
        </p:nvCxnSpPr>
        <p:spPr>
          <a:xfrm flipH="1" flipV="1">
            <a:off x="8623835" y="2104817"/>
            <a:ext cx="1087849" cy="48336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Abgerundetes Rechteck 12">
            <a:extLst>
              <a:ext uri="{FF2B5EF4-FFF2-40B4-BE49-F238E27FC236}">
                <a16:creationId xmlns:a16="http://schemas.microsoft.com/office/drawing/2014/main" id="{A64DDFE6-FBD9-470B-BBB7-83B5773B9D1A}"/>
              </a:ext>
            </a:extLst>
          </p:cNvPr>
          <p:cNvSpPr/>
          <p:nvPr/>
        </p:nvSpPr>
        <p:spPr>
          <a:xfrm>
            <a:off x="838200" y="5022858"/>
            <a:ext cx="2980319" cy="99282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CH" dirty="0"/>
              <a:t>Fehlerkultur</a:t>
            </a:r>
            <a:br>
              <a:rPr lang="de-CH" dirty="0"/>
            </a:br>
            <a:r>
              <a:rPr lang="de-CH" dirty="0"/>
              <a:t>Lernkultur</a:t>
            </a:r>
          </a:p>
          <a:p>
            <a:pPr algn="ctr"/>
            <a:r>
              <a:rPr lang="de-CH" dirty="0"/>
              <a:t>Individualisierung</a:t>
            </a:r>
          </a:p>
        </p:txBody>
      </p:sp>
      <p:sp>
        <p:nvSpPr>
          <p:cNvPr id="49" name="Ellipse 25">
            <a:extLst>
              <a:ext uri="{FF2B5EF4-FFF2-40B4-BE49-F238E27FC236}">
                <a16:creationId xmlns:a16="http://schemas.microsoft.com/office/drawing/2014/main" id="{72AB8EEA-BEAA-0CE1-51B4-D20E44F72893}"/>
              </a:ext>
            </a:extLst>
          </p:cNvPr>
          <p:cNvSpPr/>
          <p:nvPr/>
        </p:nvSpPr>
        <p:spPr>
          <a:xfrm>
            <a:off x="10186967" y="2985529"/>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Screening</a:t>
            </a:r>
            <a:endParaRPr lang="de-CH" sz="1200" dirty="0"/>
          </a:p>
        </p:txBody>
      </p:sp>
      <p:sp>
        <p:nvSpPr>
          <p:cNvPr id="47" name="Abgerundetes Rechteck 12">
            <a:extLst>
              <a:ext uri="{FF2B5EF4-FFF2-40B4-BE49-F238E27FC236}">
                <a16:creationId xmlns:a16="http://schemas.microsoft.com/office/drawing/2014/main" id="{8E7D19DA-E229-B4C5-E29E-F6C8D7D60CEB}"/>
              </a:ext>
            </a:extLst>
          </p:cNvPr>
          <p:cNvSpPr/>
          <p:nvPr/>
        </p:nvSpPr>
        <p:spPr>
          <a:xfrm>
            <a:off x="893735" y="1424654"/>
            <a:ext cx="1908399" cy="1360323"/>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de-CH" dirty="0"/>
              <a:t>Eltern-information</a:t>
            </a:r>
          </a:p>
        </p:txBody>
      </p:sp>
      <p:sp>
        <p:nvSpPr>
          <p:cNvPr id="2" name="Rechteck 1">
            <a:extLst>
              <a:ext uri="{FF2B5EF4-FFF2-40B4-BE49-F238E27FC236}">
                <a16:creationId xmlns:a16="http://schemas.microsoft.com/office/drawing/2014/main" id="{066570D4-FE4C-AA26-5A25-970A1E96A5BA}"/>
              </a:ext>
            </a:extLst>
          </p:cNvPr>
          <p:cNvSpPr/>
          <p:nvPr/>
        </p:nvSpPr>
        <p:spPr>
          <a:xfrm>
            <a:off x="0" y="-1"/>
            <a:ext cx="12192000" cy="6858001"/>
          </a:xfrm>
          <a:prstGeom prst="rect">
            <a:avLst/>
          </a:prstGeom>
          <a:solidFill>
            <a:schemeClr val="accent6">
              <a:lumMod val="20000"/>
              <a:lumOff val="80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Abgerundetes Rechteck 11">
            <a:extLst>
              <a:ext uri="{FF2B5EF4-FFF2-40B4-BE49-F238E27FC236}">
                <a16:creationId xmlns:a16="http://schemas.microsoft.com/office/drawing/2014/main" id="{016DB8D4-64D3-88F8-30F4-A6E5777AC9DD}"/>
              </a:ext>
            </a:extLst>
          </p:cNvPr>
          <p:cNvSpPr/>
          <p:nvPr/>
        </p:nvSpPr>
        <p:spPr>
          <a:xfrm>
            <a:off x="2193168" y="2927402"/>
            <a:ext cx="1707503" cy="1360323"/>
          </a:xfrm>
          <a:prstGeom prst="roundRect">
            <a:avLst/>
          </a:prstGeom>
          <a:ln w="762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Lerngespräche</a:t>
            </a:r>
          </a:p>
          <a:p>
            <a:pPr algn="ctr"/>
            <a:r>
              <a:rPr lang="de-CH" dirty="0"/>
              <a:t>mit Schüler*in</a:t>
            </a:r>
          </a:p>
        </p:txBody>
      </p:sp>
    </p:spTree>
    <p:extLst>
      <p:ext uri="{BB962C8B-B14F-4D97-AF65-F5344CB8AC3E}">
        <p14:creationId xmlns:p14="http://schemas.microsoft.com/office/powerpoint/2010/main" val="2193222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72D8DDF9-ABE5-408E-8809-7122E6AC7BEC}"/>
              </a:ext>
            </a:extLst>
          </p:cNvPr>
          <p:cNvSpPr>
            <a:spLocks noGrp="1"/>
          </p:cNvSpPr>
          <p:nvPr>
            <p:ph type="title"/>
          </p:nvPr>
        </p:nvSpPr>
        <p:spPr>
          <a:xfrm>
            <a:off x="899160" y="685800"/>
            <a:ext cx="10393680" cy="4960620"/>
          </a:xfrm>
        </p:spPr>
        <p:txBody>
          <a:bodyPr vert="horz" lIns="91440" tIns="45720" rIns="91440" bIns="45720" rtlCol="0" anchor="b">
            <a:noAutofit/>
          </a:bodyPr>
          <a:lstStyle/>
          <a:p>
            <a:pPr>
              <a:lnSpc>
                <a:spcPts val="4320"/>
              </a:lnSpc>
            </a:pPr>
            <a:r>
              <a:rPr lang="de-CH" sz="3600" dirty="0"/>
              <a:t>Ein Lerngespräch ist ein Gespräch …</a:t>
            </a:r>
            <a:br>
              <a:rPr lang="de-CH" sz="3600" dirty="0"/>
            </a:br>
            <a:br>
              <a:rPr lang="de-CH" sz="1800" dirty="0"/>
            </a:br>
            <a:r>
              <a:rPr lang="de-CH" sz="3600" dirty="0"/>
              <a:t>… zwischen Lehrperson und Schüler*in</a:t>
            </a:r>
            <a:br>
              <a:rPr lang="de-CH" sz="3600"/>
            </a:br>
            <a:r>
              <a:rPr lang="de-CH" sz="3600"/>
              <a:t>… </a:t>
            </a:r>
            <a:r>
              <a:rPr lang="de-CH" sz="3600" dirty="0"/>
              <a:t>zu zweit oder </a:t>
            </a:r>
            <a:r>
              <a:rPr lang="de-CH" sz="3600"/>
              <a:t>in Gruppen</a:t>
            </a:r>
            <a:br>
              <a:rPr lang="de-CH" sz="1400" dirty="0"/>
            </a:br>
            <a:r>
              <a:rPr lang="de-CH" sz="3600" dirty="0"/>
              <a:t>… mit fachlichen oder überfachlichen Schwerpunkten</a:t>
            </a:r>
            <a:br>
              <a:rPr lang="de-CH" sz="3600"/>
            </a:br>
            <a:r>
              <a:rPr lang="de-CH" sz="3600"/>
              <a:t>… </a:t>
            </a:r>
            <a:r>
              <a:rPr lang="de-CH" sz="3600" dirty="0"/>
              <a:t>welches regelmässig stattfindet</a:t>
            </a:r>
            <a:br>
              <a:rPr lang="de-CH" sz="3600" dirty="0"/>
            </a:br>
            <a:r>
              <a:rPr lang="de-CH" sz="3600" dirty="0"/>
              <a:t>... bei dem gemeinsam zurückgeschaut und </a:t>
            </a:r>
            <a:br>
              <a:rPr lang="de-CH" sz="3600" dirty="0"/>
            </a:br>
            <a:r>
              <a:rPr lang="de-CH" sz="3600" dirty="0"/>
              <a:t>   neue Ziele gesetzt werden.</a:t>
            </a:r>
          </a:p>
        </p:txBody>
      </p:sp>
    </p:spTree>
    <p:extLst>
      <p:ext uri="{BB962C8B-B14F-4D97-AF65-F5344CB8AC3E}">
        <p14:creationId xmlns:p14="http://schemas.microsoft.com/office/powerpoint/2010/main" val="3618112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ADE2CE9-A709-4A91-A345-6D1C0C35A5F0}"/>
              </a:ext>
            </a:extLst>
          </p:cNvPr>
          <p:cNvSpPr>
            <a:spLocks noGrp="1"/>
          </p:cNvSpPr>
          <p:nvPr>
            <p:ph type="title"/>
          </p:nvPr>
        </p:nvSpPr>
        <p:spPr>
          <a:xfrm>
            <a:off x="838200" y="680621"/>
            <a:ext cx="10515600" cy="3715474"/>
          </a:xfrm>
        </p:spPr>
        <p:txBody>
          <a:bodyPr vert="horz" lIns="91440" tIns="45720" rIns="91440" bIns="45720" rtlCol="0" anchor="ctr">
            <a:normAutofit/>
          </a:bodyPr>
          <a:lstStyle/>
          <a:p>
            <a:pPr algn="ctr"/>
            <a:r>
              <a:rPr lang="en-US" sz="5200" dirty="0" err="1"/>
              <a:t>Lerngespräche</a:t>
            </a:r>
            <a:r>
              <a:rPr lang="en-US" sz="5200" dirty="0"/>
              <a:t> und </a:t>
            </a:r>
            <a:r>
              <a:rPr lang="en-US" sz="5200" dirty="0" err="1"/>
              <a:t>Lerngespräche</a:t>
            </a:r>
            <a:br>
              <a:rPr lang="en-US" sz="5200" dirty="0"/>
            </a:br>
            <a:endParaRPr lang="en-US" sz="5200" dirty="0"/>
          </a:p>
        </p:txBody>
      </p:sp>
      <p:pic>
        <p:nvPicPr>
          <p:cNvPr id="1026" name="Picture 2" descr="Weitblick - Bilder und Stockfotos - iStock">
            <a:extLst>
              <a:ext uri="{FF2B5EF4-FFF2-40B4-BE49-F238E27FC236}">
                <a16:creationId xmlns:a16="http://schemas.microsoft.com/office/drawing/2014/main" id="{BAE38E3B-D34C-50D2-54C4-B26D9E074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51008" y="865814"/>
            <a:ext cx="3964812" cy="27446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vensburger Tiere im Dschungel">
            <a:extLst>
              <a:ext uri="{FF2B5EF4-FFF2-40B4-BE49-F238E27FC236}">
                <a16:creationId xmlns:a16="http://schemas.microsoft.com/office/drawing/2014/main" id="{CC739013-E2C6-F3A9-75AA-81CF93D19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180" y="865814"/>
            <a:ext cx="3964812" cy="274608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0F276C1-A940-A2AB-0B9A-2854C28CB18F}"/>
              </a:ext>
            </a:extLst>
          </p:cNvPr>
          <p:cNvSpPr txBox="1"/>
          <p:nvPr/>
        </p:nvSpPr>
        <p:spPr>
          <a:xfrm flipH="1">
            <a:off x="1138251" y="3916636"/>
            <a:ext cx="4570073" cy="1938992"/>
          </a:xfrm>
          <a:prstGeom prst="rect">
            <a:avLst/>
          </a:prstGeom>
          <a:noFill/>
        </p:spPr>
        <p:txBody>
          <a:bodyPr wrap="square" rtlCol="0">
            <a:spAutoFit/>
          </a:bodyPr>
          <a:lstStyle/>
          <a:p>
            <a:pPr algn="ctr"/>
            <a:r>
              <a:rPr lang="de-CH" sz="4000" dirty="0">
                <a:latin typeface="+mj-lt"/>
              </a:rPr>
              <a:t>längere </a:t>
            </a:r>
          </a:p>
          <a:p>
            <a:pPr algn="ctr"/>
            <a:r>
              <a:rPr lang="de-CH" sz="4000" dirty="0">
                <a:latin typeface="+mj-lt"/>
              </a:rPr>
              <a:t>langfristig geplante Lerngespräche</a:t>
            </a:r>
          </a:p>
        </p:txBody>
      </p:sp>
      <p:sp>
        <p:nvSpPr>
          <p:cNvPr id="4" name="Textfeld 3">
            <a:extLst>
              <a:ext uri="{FF2B5EF4-FFF2-40B4-BE49-F238E27FC236}">
                <a16:creationId xmlns:a16="http://schemas.microsoft.com/office/drawing/2014/main" id="{CA3325F5-631A-AB7F-0D97-751E77DCFF52}"/>
              </a:ext>
            </a:extLst>
          </p:cNvPr>
          <p:cNvSpPr txBox="1"/>
          <p:nvPr/>
        </p:nvSpPr>
        <p:spPr>
          <a:xfrm flipH="1">
            <a:off x="6483678" y="3916636"/>
            <a:ext cx="4570073" cy="1938992"/>
          </a:xfrm>
          <a:prstGeom prst="rect">
            <a:avLst/>
          </a:prstGeom>
          <a:noFill/>
        </p:spPr>
        <p:txBody>
          <a:bodyPr wrap="square" rtlCol="0">
            <a:spAutoFit/>
          </a:bodyPr>
          <a:lstStyle/>
          <a:p>
            <a:pPr algn="ctr"/>
            <a:r>
              <a:rPr lang="de-CH" sz="4000" dirty="0">
                <a:latin typeface="+mj-lt"/>
              </a:rPr>
              <a:t>kurze </a:t>
            </a:r>
          </a:p>
          <a:p>
            <a:pPr algn="ctr"/>
            <a:r>
              <a:rPr lang="de-CH" sz="4000" dirty="0">
                <a:latin typeface="+mj-lt"/>
              </a:rPr>
              <a:t>informelle</a:t>
            </a:r>
          </a:p>
          <a:p>
            <a:pPr algn="ctr"/>
            <a:r>
              <a:rPr lang="de-CH" sz="4000" dirty="0">
                <a:latin typeface="+mj-lt"/>
              </a:rPr>
              <a:t>Lerngespräche</a:t>
            </a:r>
          </a:p>
        </p:txBody>
      </p:sp>
    </p:spTree>
    <p:extLst>
      <p:ext uri="{BB962C8B-B14F-4D97-AF65-F5344CB8AC3E}">
        <p14:creationId xmlns:p14="http://schemas.microsoft.com/office/powerpoint/2010/main" val="280021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554">
        <p159:morph option="byObject"/>
      </p:transition>
    </mc:Choice>
    <mc:Fallback xmlns="">
      <p:transition spd="slow" advTm="105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E3F02967-81D0-45E1-B49C-238BF92520AB}"/>
              </a:ext>
            </a:extLst>
          </p:cNvPr>
          <p:cNvPicPr>
            <a:picLocks noChangeAspect="1"/>
          </p:cNvPicPr>
          <p:nvPr/>
        </p:nvPicPr>
        <p:blipFill>
          <a:blip r:embed="rId3"/>
          <a:stretch>
            <a:fillRect/>
          </a:stretch>
        </p:blipFill>
        <p:spPr>
          <a:xfrm>
            <a:off x="385867" y="1192427"/>
            <a:ext cx="5699194" cy="8097270"/>
          </a:xfrm>
          <a:prstGeom prst="rect">
            <a:avLst/>
          </a:prstGeom>
        </p:spPr>
      </p:pic>
      <p:pic>
        <p:nvPicPr>
          <p:cNvPr id="16" name="Grafik 15">
            <a:extLst>
              <a:ext uri="{FF2B5EF4-FFF2-40B4-BE49-F238E27FC236}">
                <a16:creationId xmlns:a16="http://schemas.microsoft.com/office/drawing/2014/main" id="{3768CB3E-E3E4-4958-AA28-67F316B252B4}"/>
              </a:ext>
            </a:extLst>
          </p:cNvPr>
          <p:cNvPicPr>
            <a:picLocks noChangeAspect="1"/>
          </p:cNvPicPr>
          <p:nvPr/>
        </p:nvPicPr>
        <p:blipFill>
          <a:blip r:embed="rId4"/>
          <a:stretch>
            <a:fillRect/>
          </a:stretch>
        </p:blipFill>
        <p:spPr>
          <a:xfrm>
            <a:off x="6339708" y="1192427"/>
            <a:ext cx="5466425" cy="8097270"/>
          </a:xfrm>
          <a:prstGeom prst="rect">
            <a:avLst/>
          </a:prstGeom>
        </p:spPr>
      </p:pic>
      <p:sp>
        <p:nvSpPr>
          <p:cNvPr id="3" name="Rechteck 2">
            <a:extLst>
              <a:ext uri="{FF2B5EF4-FFF2-40B4-BE49-F238E27FC236}">
                <a16:creationId xmlns:a16="http://schemas.microsoft.com/office/drawing/2014/main" id="{85971514-3D7B-56B2-3A87-3391F2342CEB}"/>
              </a:ext>
            </a:extLst>
          </p:cNvPr>
          <p:cNvSpPr/>
          <p:nvPr/>
        </p:nvSpPr>
        <p:spPr>
          <a:xfrm>
            <a:off x="1025611" y="1703533"/>
            <a:ext cx="976184" cy="3336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 name="Titel 1">
            <a:extLst>
              <a:ext uri="{FF2B5EF4-FFF2-40B4-BE49-F238E27FC236}">
                <a16:creationId xmlns:a16="http://schemas.microsoft.com/office/drawing/2014/main" id="{6017096E-3582-6E6E-C0A4-7832E6842274}"/>
              </a:ext>
            </a:extLst>
          </p:cNvPr>
          <p:cNvSpPr>
            <a:spLocks noGrp="1"/>
          </p:cNvSpPr>
          <p:nvPr>
            <p:ph type="title"/>
          </p:nvPr>
        </p:nvSpPr>
        <p:spPr>
          <a:xfrm>
            <a:off x="838200" y="365125"/>
            <a:ext cx="10515600" cy="1325563"/>
          </a:xfrm>
        </p:spPr>
        <p:txBody>
          <a:bodyPr/>
          <a:lstStyle/>
          <a:p>
            <a:r>
              <a:rPr lang="de-CH" dirty="0"/>
              <a:t>Vorbereitung und Dokumentation</a:t>
            </a:r>
          </a:p>
        </p:txBody>
      </p:sp>
    </p:spTree>
    <p:extLst>
      <p:ext uri="{BB962C8B-B14F-4D97-AF65-F5344CB8AC3E}">
        <p14:creationId xmlns:p14="http://schemas.microsoft.com/office/powerpoint/2010/main" val="3252383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9040">
        <p159:morph option="byObject"/>
      </p:transition>
    </mc:Choice>
    <mc:Fallback xmlns="">
      <p:transition spd="slow" advTm="4904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9E1C6-24BF-DD18-7348-C6C6C0F84C60}"/>
            </a:ext>
          </a:extLst>
        </p:cNvPr>
        <p:cNvGrpSpPr/>
        <p:nvPr/>
      </p:nvGrpSpPr>
      <p:grpSpPr>
        <a:xfrm>
          <a:off x="0" y="0"/>
          <a:ext cx="0" cy="0"/>
          <a:chOff x="0" y="0"/>
          <a:chExt cx="0" cy="0"/>
        </a:xfrm>
      </p:grpSpPr>
      <p:sp>
        <p:nvSpPr>
          <p:cNvPr id="29" name="Textfeld 28">
            <a:extLst>
              <a:ext uri="{FF2B5EF4-FFF2-40B4-BE49-F238E27FC236}">
                <a16:creationId xmlns:a16="http://schemas.microsoft.com/office/drawing/2014/main" id="{0D2E280E-EBA0-7B85-C615-F9218E529369}"/>
              </a:ext>
            </a:extLst>
          </p:cNvPr>
          <p:cNvSpPr txBox="1"/>
          <p:nvPr/>
        </p:nvSpPr>
        <p:spPr>
          <a:xfrm>
            <a:off x="5023696" y="3577574"/>
            <a:ext cx="2950744" cy="707886"/>
          </a:xfrm>
          <a:prstGeom prst="rect">
            <a:avLst/>
          </a:prstGeom>
          <a:noFill/>
        </p:spPr>
        <p:txBody>
          <a:bodyPr wrap="none" rtlCol="0">
            <a:spAutoFit/>
          </a:bodyPr>
          <a:lstStyle/>
          <a:p>
            <a:r>
              <a:rPr lang="de-CH" sz="2400" dirty="0"/>
              <a:t>Vielfältige Beurteilung</a:t>
            </a:r>
          </a:p>
          <a:p>
            <a:pPr algn="ctr"/>
            <a:r>
              <a:rPr lang="de-CH" sz="1600" dirty="0"/>
              <a:t>im Unterricht</a:t>
            </a:r>
          </a:p>
        </p:txBody>
      </p:sp>
      <p:sp>
        <p:nvSpPr>
          <p:cNvPr id="30" name="Ellipse 19">
            <a:extLst>
              <a:ext uri="{FF2B5EF4-FFF2-40B4-BE49-F238E27FC236}">
                <a16:creationId xmlns:a16="http://schemas.microsoft.com/office/drawing/2014/main" id="{88FDF99F-4814-C015-DE38-32B8380DAE3B}"/>
              </a:ext>
            </a:extLst>
          </p:cNvPr>
          <p:cNvSpPr/>
          <p:nvPr/>
        </p:nvSpPr>
        <p:spPr>
          <a:xfrm>
            <a:off x="4081786" y="407779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Peer- beurteilung</a:t>
            </a:r>
          </a:p>
        </p:txBody>
      </p:sp>
      <p:sp>
        <p:nvSpPr>
          <p:cNvPr id="31" name="Ellipse 20">
            <a:extLst>
              <a:ext uri="{FF2B5EF4-FFF2-40B4-BE49-F238E27FC236}">
                <a16:creationId xmlns:a16="http://schemas.microsoft.com/office/drawing/2014/main" id="{B89CCEAD-0D1E-B324-08A2-A0EFCBD4BCB0}"/>
              </a:ext>
            </a:extLst>
          </p:cNvPr>
          <p:cNvSpPr/>
          <p:nvPr/>
        </p:nvSpPr>
        <p:spPr>
          <a:xfrm>
            <a:off x="4902806" y="280401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mündliche Beurteilung</a:t>
            </a:r>
          </a:p>
        </p:txBody>
      </p:sp>
      <p:sp>
        <p:nvSpPr>
          <p:cNvPr id="32" name="Ellipse 21">
            <a:extLst>
              <a:ext uri="{FF2B5EF4-FFF2-40B4-BE49-F238E27FC236}">
                <a16:creationId xmlns:a16="http://schemas.microsoft.com/office/drawing/2014/main" id="{6B07B701-B9F4-B07D-F54D-FFDEB3C313E2}"/>
              </a:ext>
            </a:extLst>
          </p:cNvPr>
          <p:cNvSpPr/>
          <p:nvPr/>
        </p:nvSpPr>
        <p:spPr>
          <a:xfrm>
            <a:off x="6653534" y="2664034"/>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Selbst-beurteilung</a:t>
            </a:r>
          </a:p>
        </p:txBody>
      </p:sp>
      <p:sp>
        <p:nvSpPr>
          <p:cNvPr id="33" name="Ellipse 22">
            <a:extLst>
              <a:ext uri="{FF2B5EF4-FFF2-40B4-BE49-F238E27FC236}">
                <a16:creationId xmlns:a16="http://schemas.microsoft.com/office/drawing/2014/main" id="{7061C8FA-D529-B063-26B0-799717B18051}"/>
              </a:ext>
            </a:extLst>
          </p:cNvPr>
          <p:cNvSpPr/>
          <p:nvPr/>
        </p:nvSpPr>
        <p:spPr>
          <a:xfrm>
            <a:off x="5871922" y="4350658"/>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eines Produkts</a:t>
            </a:r>
          </a:p>
        </p:txBody>
      </p:sp>
      <p:sp>
        <p:nvSpPr>
          <p:cNvPr id="34" name="Ellipse 23">
            <a:extLst>
              <a:ext uri="{FF2B5EF4-FFF2-40B4-BE49-F238E27FC236}">
                <a16:creationId xmlns:a16="http://schemas.microsoft.com/office/drawing/2014/main" id="{E9F17C37-FD8D-7963-A222-FF06DFDD10F3}"/>
              </a:ext>
            </a:extLst>
          </p:cNvPr>
          <p:cNvSpPr/>
          <p:nvPr/>
        </p:nvSpPr>
        <p:spPr>
          <a:xfrm>
            <a:off x="7564379" y="3983450"/>
            <a:ext cx="1622753"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der Lern-dokumentation</a:t>
            </a:r>
          </a:p>
        </p:txBody>
      </p:sp>
      <p:sp>
        <p:nvSpPr>
          <p:cNvPr id="35" name="Ellipse 24">
            <a:extLst>
              <a:ext uri="{FF2B5EF4-FFF2-40B4-BE49-F238E27FC236}">
                <a16:creationId xmlns:a16="http://schemas.microsoft.com/office/drawing/2014/main" id="{B7D9E8A9-53CF-DA17-61EC-2E56FAEF52BE}"/>
              </a:ext>
            </a:extLst>
          </p:cNvPr>
          <p:cNvSpPr/>
          <p:nvPr/>
        </p:nvSpPr>
        <p:spPr>
          <a:xfrm>
            <a:off x="2802134" y="1522782"/>
            <a:ext cx="7453293" cy="38815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Abgerundetes Rechteck 12">
            <a:extLst>
              <a:ext uri="{FF2B5EF4-FFF2-40B4-BE49-F238E27FC236}">
                <a16:creationId xmlns:a16="http://schemas.microsoft.com/office/drawing/2014/main" id="{149FF30E-B19E-E398-9010-139D90B8836C}"/>
              </a:ext>
            </a:extLst>
          </p:cNvPr>
          <p:cNvSpPr/>
          <p:nvPr/>
        </p:nvSpPr>
        <p:spPr>
          <a:xfrm>
            <a:off x="3351459" y="1345502"/>
            <a:ext cx="1908399" cy="1360323"/>
          </a:xfrm>
          <a:prstGeom prst="roundRect">
            <a:avLst/>
          </a:prstGeom>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Lern-dokumentation</a:t>
            </a:r>
          </a:p>
        </p:txBody>
      </p:sp>
      <p:sp>
        <p:nvSpPr>
          <p:cNvPr id="39" name="Abgerundetes Rechteck 13">
            <a:extLst>
              <a:ext uri="{FF2B5EF4-FFF2-40B4-BE49-F238E27FC236}">
                <a16:creationId xmlns:a16="http://schemas.microsoft.com/office/drawing/2014/main" id="{E3339764-7350-54EE-F34A-D511DC5C01AF}"/>
              </a:ext>
            </a:extLst>
          </p:cNvPr>
          <p:cNvSpPr/>
          <p:nvPr/>
        </p:nvSpPr>
        <p:spPr>
          <a:xfrm>
            <a:off x="5577990" y="845278"/>
            <a:ext cx="1716829" cy="1360323"/>
          </a:xfrm>
          <a:prstGeom prst="roundRect">
            <a:avLst/>
          </a:prstGeom>
          <a:ln>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Beurteilungs-gespräch</a:t>
            </a:r>
          </a:p>
        </p:txBody>
      </p:sp>
      <p:sp>
        <p:nvSpPr>
          <p:cNvPr id="41" name="Ellipse 30">
            <a:extLst>
              <a:ext uri="{FF2B5EF4-FFF2-40B4-BE49-F238E27FC236}">
                <a16:creationId xmlns:a16="http://schemas.microsoft.com/office/drawing/2014/main" id="{44F7CA15-1CED-6272-CE2B-47226F926C41}"/>
              </a:ext>
            </a:extLst>
          </p:cNvPr>
          <p:cNvSpPr/>
          <p:nvPr/>
        </p:nvSpPr>
        <p:spPr>
          <a:xfrm>
            <a:off x="9403421" y="376985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a:t>
            </a:r>
          </a:p>
        </p:txBody>
      </p:sp>
      <p:sp>
        <p:nvSpPr>
          <p:cNvPr id="42" name="Ellipse 31">
            <a:extLst>
              <a:ext uri="{FF2B5EF4-FFF2-40B4-BE49-F238E27FC236}">
                <a16:creationId xmlns:a16="http://schemas.microsoft.com/office/drawing/2014/main" id="{33621684-C204-BB04-BE5B-C6D69FFFA803}"/>
              </a:ext>
            </a:extLst>
          </p:cNvPr>
          <p:cNvSpPr/>
          <p:nvPr/>
        </p:nvSpPr>
        <p:spPr>
          <a:xfrm>
            <a:off x="8680298" y="468550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Präsentation</a:t>
            </a:r>
          </a:p>
        </p:txBody>
      </p:sp>
      <p:sp>
        <p:nvSpPr>
          <p:cNvPr id="43" name="Ellipse 32">
            <a:extLst>
              <a:ext uri="{FF2B5EF4-FFF2-40B4-BE49-F238E27FC236}">
                <a16:creationId xmlns:a16="http://schemas.microsoft.com/office/drawing/2014/main" id="{B59A2D6E-B55A-96A3-AC3F-5E5741EFB068}"/>
              </a:ext>
            </a:extLst>
          </p:cNvPr>
          <p:cNvSpPr/>
          <p:nvPr/>
        </p:nvSpPr>
        <p:spPr>
          <a:xfrm>
            <a:off x="6841256" y="504477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Prozess-beobachtung</a:t>
            </a:r>
          </a:p>
        </p:txBody>
      </p:sp>
      <p:sp>
        <p:nvSpPr>
          <p:cNvPr id="44" name="Ellipse 33">
            <a:extLst>
              <a:ext uri="{FF2B5EF4-FFF2-40B4-BE49-F238E27FC236}">
                <a16:creationId xmlns:a16="http://schemas.microsoft.com/office/drawing/2014/main" id="{CC487415-3B05-64AC-9ADD-7D7CBA44998B}"/>
              </a:ext>
            </a:extLst>
          </p:cNvPr>
          <p:cNvSpPr/>
          <p:nvPr/>
        </p:nvSpPr>
        <p:spPr>
          <a:xfrm>
            <a:off x="4536734" y="502285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Lern-kontrollen mit Punkten</a:t>
            </a:r>
          </a:p>
        </p:txBody>
      </p:sp>
      <p:cxnSp>
        <p:nvCxnSpPr>
          <p:cNvPr id="45" name="Gerade Verbindung mit Pfeil 44">
            <a:extLst>
              <a:ext uri="{FF2B5EF4-FFF2-40B4-BE49-F238E27FC236}">
                <a16:creationId xmlns:a16="http://schemas.microsoft.com/office/drawing/2014/main" id="{B9D6FF03-BAAA-875F-29AB-2113F87D2CEB}"/>
              </a:ext>
            </a:extLst>
          </p:cNvPr>
          <p:cNvCxnSpPr>
            <a:cxnSpLocks/>
            <a:stCxn id="29" idx="3"/>
            <a:endCxn id="36" idx="4"/>
          </p:cNvCxnSpPr>
          <p:nvPr/>
        </p:nvCxnSpPr>
        <p:spPr>
          <a:xfrm flipV="1">
            <a:off x="7974440" y="3466802"/>
            <a:ext cx="1737244" cy="46471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Abgerundetes Rechteck 12">
            <a:extLst>
              <a:ext uri="{FF2B5EF4-FFF2-40B4-BE49-F238E27FC236}">
                <a16:creationId xmlns:a16="http://schemas.microsoft.com/office/drawing/2014/main" id="{E8302795-B7D5-B6B0-20E1-896F6E9115CF}"/>
              </a:ext>
            </a:extLst>
          </p:cNvPr>
          <p:cNvSpPr/>
          <p:nvPr/>
        </p:nvSpPr>
        <p:spPr>
          <a:xfrm>
            <a:off x="838200" y="5022858"/>
            <a:ext cx="2980319" cy="99282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CH" dirty="0"/>
              <a:t>Fehlerkultur</a:t>
            </a:r>
            <a:br>
              <a:rPr lang="de-CH" dirty="0"/>
            </a:br>
            <a:r>
              <a:rPr lang="de-CH" dirty="0"/>
              <a:t>Lernkultur</a:t>
            </a:r>
          </a:p>
          <a:p>
            <a:pPr algn="ctr"/>
            <a:r>
              <a:rPr lang="de-CH" dirty="0"/>
              <a:t>Individualisierung</a:t>
            </a:r>
          </a:p>
        </p:txBody>
      </p:sp>
      <p:sp>
        <p:nvSpPr>
          <p:cNvPr id="47" name="Abgerundetes Rechteck 12">
            <a:extLst>
              <a:ext uri="{FF2B5EF4-FFF2-40B4-BE49-F238E27FC236}">
                <a16:creationId xmlns:a16="http://schemas.microsoft.com/office/drawing/2014/main" id="{DC5B4ECE-C171-7B2E-6B3C-FF77E9C78CE9}"/>
              </a:ext>
            </a:extLst>
          </p:cNvPr>
          <p:cNvSpPr/>
          <p:nvPr/>
        </p:nvSpPr>
        <p:spPr>
          <a:xfrm>
            <a:off x="893735" y="1424654"/>
            <a:ext cx="1908399" cy="1360323"/>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de-CH" dirty="0"/>
              <a:t>Eltern-information</a:t>
            </a:r>
          </a:p>
        </p:txBody>
      </p:sp>
      <p:sp>
        <p:nvSpPr>
          <p:cNvPr id="37" name="Abgerundetes Rechteck 11">
            <a:extLst>
              <a:ext uri="{FF2B5EF4-FFF2-40B4-BE49-F238E27FC236}">
                <a16:creationId xmlns:a16="http://schemas.microsoft.com/office/drawing/2014/main" id="{AB47AEE8-EFE8-887C-1124-1EBF04B34572}"/>
              </a:ext>
            </a:extLst>
          </p:cNvPr>
          <p:cNvSpPr/>
          <p:nvPr/>
        </p:nvSpPr>
        <p:spPr>
          <a:xfrm>
            <a:off x="2193168" y="2927402"/>
            <a:ext cx="1707503" cy="1360323"/>
          </a:xfrm>
          <a:prstGeom prst="roundRect">
            <a:avLst/>
          </a:prstGeom>
          <a:ln w="762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Lerngespräche</a:t>
            </a:r>
          </a:p>
          <a:p>
            <a:pPr algn="ctr"/>
            <a:r>
              <a:rPr lang="de-CH" dirty="0"/>
              <a:t>mit Schüler*in</a:t>
            </a:r>
          </a:p>
        </p:txBody>
      </p:sp>
      <p:sp>
        <p:nvSpPr>
          <p:cNvPr id="2" name="Rechteck 1">
            <a:extLst>
              <a:ext uri="{FF2B5EF4-FFF2-40B4-BE49-F238E27FC236}">
                <a16:creationId xmlns:a16="http://schemas.microsoft.com/office/drawing/2014/main" id="{54C8F10B-F449-03E0-9521-351A8B24E7BE}"/>
              </a:ext>
            </a:extLst>
          </p:cNvPr>
          <p:cNvSpPr/>
          <p:nvPr/>
        </p:nvSpPr>
        <p:spPr>
          <a:xfrm>
            <a:off x="0" y="-1"/>
            <a:ext cx="12192000" cy="6858001"/>
          </a:xfrm>
          <a:prstGeom prst="rect">
            <a:avLst/>
          </a:prstGeom>
          <a:solidFill>
            <a:schemeClr val="accent4">
              <a:lumMod val="20000"/>
              <a:lumOff val="80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25">
            <a:extLst>
              <a:ext uri="{FF2B5EF4-FFF2-40B4-BE49-F238E27FC236}">
                <a16:creationId xmlns:a16="http://schemas.microsoft.com/office/drawing/2014/main" id="{CF97BB6A-91C8-F802-1287-438F4781AE29}"/>
              </a:ext>
            </a:extLst>
          </p:cNvPr>
          <p:cNvSpPr/>
          <p:nvPr/>
        </p:nvSpPr>
        <p:spPr>
          <a:xfrm>
            <a:off x="8449723" y="2588181"/>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Notenkonferenz</a:t>
            </a:r>
            <a:endParaRPr lang="de-CH" sz="1200" dirty="0"/>
          </a:p>
        </p:txBody>
      </p:sp>
      <p:sp>
        <p:nvSpPr>
          <p:cNvPr id="40" name="Ellipse 29">
            <a:extLst>
              <a:ext uri="{FF2B5EF4-FFF2-40B4-BE49-F238E27FC236}">
                <a16:creationId xmlns:a16="http://schemas.microsoft.com/office/drawing/2014/main" id="{5FA1B514-21FF-D610-F2A7-68599081D127}"/>
              </a:ext>
            </a:extLst>
          </p:cNvPr>
          <p:cNvSpPr/>
          <p:nvPr/>
        </p:nvSpPr>
        <p:spPr>
          <a:xfrm>
            <a:off x="7984315" y="1635872"/>
            <a:ext cx="1279035" cy="468944"/>
          </a:xfrm>
          <a:prstGeom prst="ellipse">
            <a:avLst/>
          </a:prstGeom>
          <a:ln w="76200">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Zeugnis</a:t>
            </a:r>
          </a:p>
        </p:txBody>
      </p:sp>
      <p:cxnSp>
        <p:nvCxnSpPr>
          <p:cNvPr id="46" name="Gerade Verbindung mit Pfeil 45">
            <a:extLst>
              <a:ext uri="{FF2B5EF4-FFF2-40B4-BE49-F238E27FC236}">
                <a16:creationId xmlns:a16="http://schemas.microsoft.com/office/drawing/2014/main" id="{8E4781C0-CBF7-A3E9-2419-92CC908394D4}"/>
              </a:ext>
            </a:extLst>
          </p:cNvPr>
          <p:cNvCxnSpPr>
            <a:cxnSpLocks/>
            <a:stCxn id="36" idx="0"/>
            <a:endCxn id="40" idx="4"/>
          </p:cNvCxnSpPr>
          <p:nvPr/>
        </p:nvCxnSpPr>
        <p:spPr>
          <a:xfrm flipH="1" flipV="1">
            <a:off x="8623835" y="2104817"/>
            <a:ext cx="1087849" cy="48336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Ellipse 25">
            <a:extLst>
              <a:ext uri="{FF2B5EF4-FFF2-40B4-BE49-F238E27FC236}">
                <a16:creationId xmlns:a16="http://schemas.microsoft.com/office/drawing/2014/main" id="{EE6A30B1-3690-5F8A-7A1E-C64420D018E5}"/>
              </a:ext>
            </a:extLst>
          </p:cNvPr>
          <p:cNvSpPr/>
          <p:nvPr/>
        </p:nvSpPr>
        <p:spPr>
          <a:xfrm>
            <a:off x="10186967" y="2985529"/>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Screening</a:t>
            </a:r>
            <a:endParaRPr lang="de-CH" sz="1200" dirty="0"/>
          </a:p>
        </p:txBody>
      </p:sp>
    </p:spTree>
    <p:extLst>
      <p:ext uri="{BB962C8B-B14F-4D97-AF65-F5344CB8AC3E}">
        <p14:creationId xmlns:p14="http://schemas.microsoft.com/office/powerpoint/2010/main" val="3112473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3BAF4-2B62-4934-8563-5F67CC8ABC85}"/>
              </a:ext>
            </a:extLst>
          </p:cNvPr>
          <p:cNvSpPr>
            <a:spLocks noGrp="1"/>
          </p:cNvSpPr>
          <p:nvPr>
            <p:ph type="title"/>
          </p:nvPr>
        </p:nvSpPr>
        <p:spPr>
          <a:xfrm>
            <a:off x="838200" y="365125"/>
            <a:ext cx="10515600" cy="1325563"/>
          </a:xfrm>
        </p:spPr>
        <p:txBody>
          <a:bodyPr/>
          <a:lstStyle/>
          <a:p>
            <a:r>
              <a:rPr lang="de-CH" dirty="0"/>
              <a:t>Screening</a:t>
            </a:r>
          </a:p>
        </p:txBody>
      </p:sp>
      <p:sp>
        <p:nvSpPr>
          <p:cNvPr id="3" name="Inhaltsplatzhalter 2">
            <a:extLst>
              <a:ext uri="{FF2B5EF4-FFF2-40B4-BE49-F238E27FC236}">
                <a16:creationId xmlns:a16="http://schemas.microsoft.com/office/drawing/2014/main" id="{283D06A8-73A9-46D4-9720-FDD7996C3F2C}"/>
              </a:ext>
            </a:extLst>
          </p:cNvPr>
          <p:cNvSpPr>
            <a:spLocks noGrp="1"/>
          </p:cNvSpPr>
          <p:nvPr>
            <p:ph idx="1"/>
          </p:nvPr>
        </p:nvSpPr>
        <p:spPr>
          <a:xfrm>
            <a:off x="838200" y="2005012"/>
            <a:ext cx="10515600" cy="4351338"/>
          </a:xfrm>
        </p:spPr>
        <p:txBody>
          <a:bodyPr/>
          <a:lstStyle/>
          <a:p>
            <a:r>
              <a:rPr lang="de-CH" dirty="0">
                <a:latin typeface="+mj-lt"/>
              </a:rPr>
              <a:t>Beteiligte Lehrpersonen gemeinsam mit vielen Augen</a:t>
            </a:r>
          </a:p>
          <a:p>
            <a:endParaRPr lang="de-CH" dirty="0">
              <a:latin typeface="+mj-lt"/>
            </a:endParaRPr>
          </a:p>
          <a:p>
            <a:r>
              <a:rPr lang="de-CH" dirty="0">
                <a:latin typeface="+mj-lt"/>
              </a:rPr>
              <a:t>Alle SuS bekommen ein Spotlight</a:t>
            </a:r>
          </a:p>
          <a:p>
            <a:endParaRPr lang="de-CH" dirty="0">
              <a:latin typeface="+mj-lt"/>
            </a:endParaRPr>
          </a:p>
          <a:p>
            <a:r>
              <a:rPr lang="de-CH" dirty="0">
                <a:latin typeface="+mj-lt"/>
              </a:rPr>
              <a:t>Individuelle Förderschwerpunkte werden aufgedeckt</a:t>
            </a:r>
          </a:p>
          <a:p>
            <a:endParaRPr lang="de-CH" dirty="0">
              <a:latin typeface="+mj-lt"/>
            </a:endParaRPr>
          </a:p>
          <a:p>
            <a:r>
              <a:rPr lang="de-CH" dirty="0">
                <a:latin typeface="+mj-lt"/>
              </a:rPr>
              <a:t>Individuelle Rückmeldung an Kinder und Eltern</a:t>
            </a:r>
          </a:p>
          <a:p>
            <a:endParaRPr lang="de-CH" dirty="0">
              <a:latin typeface="+mj-lt"/>
            </a:endParaRPr>
          </a:p>
          <a:p>
            <a:pPr marL="0" indent="0">
              <a:buNone/>
            </a:pPr>
            <a:endParaRPr lang="de-CH" dirty="0">
              <a:latin typeface="+mj-lt"/>
            </a:endParaRPr>
          </a:p>
        </p:txBody>
      </p:sp>
    </p:spTree>
    <p:extLst>
      <p:ext uri="{BB962C8B-B14F-4D97-AF65-F5344CB8AC3E}">
        <p14:creationId xmlns:p14="http://schemas.microsoft.com/office/powerpoint/2010/main" val="360888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2543B-82C9-DB65-F369-46D685A6A3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947541-35ED-B9C5-21BB-22F2C1A59F15}"/>
              </a:ext>
            </a:extLst>
          </p:cNvPr>
          <p:cNvSpPr>
            <a:spLocks noGrp="1"/>
          </p:cNvSpPr>
          <p:nvPr>
            <p:ph type="title"/>
          </p:nvPr>
        </p:nvSpPr>
        <p:spPr>
          <a:xfrm>
            <a:off x="470490" y="485047"/>
            <a:ext cx="11251019" cy="5405480"/>
          </a:xfrm>
        </p:spPr>
        <p:txBody>
          <a:bodyPr>
            <a:normAutofit/>
          </a:bodyPr>
          <a:lstStyle/>
          <a:p>
            <a:pPr algn="ctr"/>
            <a:r>
              <a:rPr lang="de-CH" dirty="0"/>
              <a:t>Vielfältige Lern- und Beurteilungskultur</a:t>
            </a:r>
            <a:br>
              <a:rPr lang="de-CH" dirty="0"/>
            </a:br>
            <a:br>
              <a:rPr lang="de-CH" dirty="0"/>
            </a:br>
            <a:r>
              <a:rPr lang="de-CH" dirty="0"/>
              <a:t>-</a:t>
            </a:r>
            <a:br>
              <a:rPr lang="de-CH" dirty="0"/>
            </a:br>
            <a:br>
              <a:rPr lang="de-CH" dirty="0"/>
            </a:br>
            <a:r>
              <a:rPr lang="de-CH" dirty="0"/>
              <a:t>Motivation für eine Pädagogik der Vielfalt</a:t>
            </a:r>
          </a:p>
        </p:txBody>
      </p:sp>
    </p:spTree>
    <p:extLst>
      <p:ext uri="{BB962C8B-B14F-4D97-AF65-F5344CB8AC3E}">
        <p14:creationId xmlns:p14="http://schemas.microsoft.com/office/powerpoint/2010/main" val="477729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3BAF4-2B62-4934-8563-5F67CC8ABC85}"/>
              </a:ext>
            </a:extLst>
          </p:cNvPr>
          <p:cNvSpPr>
            <a:spLocks noGrp="1"/>
          </p:cNvSpPr>
          <p:nvPr>
            <p:ph type="title"/>
          </p:nvPr>
        </p:nvSpPr>
        <p:spPr>
          <a:xfrm>
            <a:off x="838200" y="365125"/>
            <a:ext cx="10515600" cy="1325563"/>
          </a:xfrm>
        </p:spPr>
        <p:txBody>
          <a:bodyPr/>
          <a:lstStyle/>
          <a:p>
            <a:r>
              <a:rPr lang="de-CH" dirty="0"/>
              <a:t>Notenkonferenz</a:t>
            </a:r>
          </a:p>
        </p:txBody>
      </p:sp>
      <p:sp>
        <p:nvSpPr>
          <p:cNvPr id="3" name="Inhaltsplatzhalter 2">
            <a:extLst>
              <a:ext uri="{FF2B5EF4-FFF2-40B4-BE49-F238E27FC236}">
                <a16:creationId xmlns:a16="http://schemas.microsoft.com/office/drawing/2014/main" id="{283D06A8-73A9-46D4-9720-FDD7996C3F2C}"/>
              </a:ext>
            </a:extLst>
          </p:cNvPr>
          <p:cNvSpPr>
            <a:spLocks noGrp="1"/>
          </p:cNvSpPr>
          <p:nvPr>
            <p:ph idx="1"/>
          </p:nvPr>
        </p:nvSpPr>
        <p:spPr>
          <a:xfrm>
            <a:off x="838200" y="1472406"/>
            <a:ext cx="10515600" cy="3913188"/>
          </a:xfrm>
        </p:spPr>
        <p:txBody>
          <a:bodyPr/>
          <a:lstStyle/>
          <a:p>
            <a:pPr marL="0" indent="0">
              <a:buNone/>
            </a:pPr>
            <a:endParaRPr lang="de-CH" dirty="0">
              <a:latin typeface="+mj-lt"/>
            </a:endParaRPr>
          </a:p>
          <a:p>
            <a:r>
              <a:rPr lang="de-CH" dirty="0">
                <a:latin typeface="+mj-lt"/>
              </a:rPr>
              <a:t>Beteiligte Lehrpersonen gemeinsam mit vielen Augen</a:t>
            </a:r>
          </a:p>
          <a:p>
            <a:endParaRPr lang="de-CH" dirty="0">
              <a:latin typeface="+mj-lt"/>
            </a:endParaRPr>
          </a:p>
          <a:p>
            <a:r>
              <a:rPr lang="de-CH" dirty="0">
                <a:latin typeface="+mj-lt"/>
              </a:rPr>
              <a:t>Am Ende des Semesters</a:t>
            </a:r>
          </a:p>
          <a:p>
            <a:endParaRPr lang="de-CH" dirty="0">
              <a:latin typeface="+mj-lt"/>
            </a:endParaRPr>
          </a:p>
          <a:p>
            <a:r>
              <a:rPr lang="de-CH" dirty="0">
                <a:latin typeface="+mj-lt"/>
              </a:rPr>
              <a:t>Beizug von vielfältigen Leistungsnachweisen</a:t>
            </a:r>
          </a:p>
          <a:p>
            <a:endParaRPr lang="de-CH" dirty="0">
              <a:latin typeface="+mj-lt"/>
            </a:endParaRPr>
          </a:p>
          <a:p>
            <a:pPr marL="0" indent="0">
              <a:buNone/>
            </a:pPr>
            <a:endParaRPr lang="de-CH" dirty="0">
              <a:latin typeface="+mj-lt"/>
            </a:endParaRPr>
          </a:p>
        </p:txBody>
      </p:sp>
    </p:spTree>
    <p:extLst>
      <p:ext uri="{BB962C8B-B14F-4D97-AF65-F5344CB8AC3E}">
        <p14:creationId xmlns:p14="http://schemas.microsoft.com/office/powerpoint/2010/main" val="3181681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7">
            <a:extLst>
              <a:ext uri="{FF2B5EF4-FFF2-40B4-BE49-F238E27FC236}">
                <a16:creationId xmlns:a16="http://schemas.microsoft.com/office/drawing/2014/main" id="{CB698D8D-7B21-6DE6-ACF5-6D0FD71A9970}"/>
              </a:ext>
            </a:extLst>
          </p:cNvPr>
          <p:cNvGraphicFramePr>
            <a:graphicFrameLocks noGrp="1"/>
          </p:cNvGraphicFramePr>
          <p:nvPr>
            <p:extLst>
              <p:ext uri="{D42A27DB-BD31-4B8C-83A1-F6EECF244321}">
                <p14:modId xmlns:p14="http://schemas.microsoft.com/office/powerpoint/2010/main" val="1229214758"/>
              </p:ext>
            </p:extLst>
          </p:nvPr>
        </p:nvGraphicFramePr>
        <p:xfrm>
          <a:off x="1119116" y="996286"/>
          <a:ext cx="10234684" cy="4661117"/>
        </p:xfrm>
        <a:graphic>
          <a:graphicData uri="http://schemas.openxmlformats.org/drawingml/2006/table">
            <a:tbl>
              <a:tblPr firstRow="1" bandRow="1">
                <a:tableStyleId>{5C22544A-7EE6-4342-B048-85BDC9FD1C3A}</a:tableStyleId>
              </a:tblPr>
              <a:tblGrid>
                <a:gridCol w="5117342">
                  <a:extLst>
                    <a:ext uri="{9D8B030D-6E8A-4147-A177-3AD203B41FA5}">
                      <a16:colId xmlns:a16="http://schemas.microsoft.com/office/drawing/2014/main" val="2911996175"/>
                    </a:ext>
                  </a:extLst>
                </a:gridCol>
                <a:gridCol w="5117342">
                  <a:extLst>
                    <a:ext uri="{9D8B030D-6E8A-4147-A177-3AD203B41FA5}">
                      <a16:colId xmlns:a16="http://schemas.microsoft.com/office/drawing/2014/main" val="1533500840"/>
                    </a:ext>
                  </a:extLst>
                </a:gridCol>
              </a:tblGrid>
              <a:tr h="1163154">
                <a:tc>
                  <a:txBody>
                    <a:bodyPr/>
                    <a:lstStyle/>
                    <a:p>
                      <a:pPr algn="ctr"/>
                      <a:r>
                        <a:rPr lang="de-CH" sz="2800" dirty="0">
                          <a:latin typeface="+mj-lt"/>
                        </a:rPr>
                        <a:t>Screening</a:t>
                      </a:r>
                    </a:p>
                  </a:txBody>
                  <a:tcPr anchor="ctr"/>
                </a:tc>
                <a:tc>
                  <a:txBody>
                    <a:bodyPr/>
                    <a:lstStyle/>
                    <a:p>
                      <a:pPr algn="ctr"/>
                      <a:r>
                        <a:rPr lang="de-CH" sz="2800" dirty="0">
                          <a:latin typeface="+mj-lt"/>
                        </a:rPr>
                        <a:t>Notenkonferenz</a:t>
                      </a:r>
                    </a:p>
                  </a:txBody>
                  <a:tcPr anchor="ctr"/>
                </a:tc>
                <a:extLst>
                  <a:ext uri="{0D108BD9-81ED-4DB2-BD59-A6C34878D82A}">
                    <a16:rowId xmlns:a16="http://schemas.microsoft.com/office/drawing/2014/main" val="317901925"/>
                  </a:ext>
                </a:extLst>
              </a:tr>
              <a:tr h="1163154">
                <a:tc>
                  <a:txBody>
                    <a:bodyPr/>
                    <a:lstStyle/>
                    <a:p>
                      <a:pPr algn="ctr"/>
                      <a:r>
                        <a:rPr lang="de-CH" sz="2800" dirty="0">
                          <a:latin typeface="+mj-lt"/>
                        </a:rPr>
                        <a:t>Oktober/November und</a:t>
                      </a:r>
                    </a:p>
                    <a:p>
                      <a:pPr algn="ctr"/>
                      <a:r>
                        <a:rPr lang="de-CH" sz="2800" dirty="0">
                          <a:latin typeface="+mj-lt"/>
                        </a:rPr>
                        <a:t>April/Mai</a:t>
                      </a:r>
                    </a:p>
                  </a:txBody>
                  <a:tcPr anchor="ctr"/>
                </a:tc>
                <a:tc>
                  <a:txBody>
                    <a:bodyPr/>
                    <a:lstStyle/>
                    <a:p>
                      <a:pPr algn="ctr"/>
                      <a:r>
                        <a:rPr lang="de-CH" sz="2800" dirty="0">
                          <a:latin typeface="+mj-lt"/>
                        </a:rPr>
                        <a:t>Ende des Semesters</a:t>
                      </a:r>
                    </a:p>
                    <a:p>
                      <a:pPr algn="ctr"/>
                      <a:r>
                        <a:rPr lang="de-CH" sz="2800" dirty="0">
                          <a:latin typeface="+mj-lt"/>
                        </a:rPr>
                        <a:t>(einst Ende des Schuljahres?)</a:t>
                      </a:r>
                    </a:p>
                  </a:txBody>
                  <a:tcPr anchor="ctr"/>
                </a:tc>
                <a:extLst>
                  <a:ext uri="{0D108BD9-81ED-4DB2-BD59-A6C34878D82A}">
                    <a16:rowId xmlns:a16="http://schemas.microsoft.com/office/drawing/2014/main" val="3084205204"/>
                  </a:ext>
                </a:extLst>
              </a:tr>
              <a:tr h="1171655">
                <a:tc>
                  <a:txBody>
                    <a:bodyPr/>
                    <a:lstStyle/>
                    <a:p>
                      <a:pPr algn="ctr"/>
                      <a:r>
                        <a:rPr lang="de-CH" sz="2800" dirty="0">
                          <a:latin typeface="+mj-lt"/>
                        </a:rPr>
                        <a:t>Qualitativer Austausch der LPs</a:t>
                      </a:r>
                    </a:p>
                  </a:txBody>
                  <a:tcPr anchor="ctr"/>
                </a:tc>
                <a:tc>
                  <a:txBody>
                    <a:bodyPr/>
                    <a:lstStyle/>
                    <a:p>
                      <a:pPr algn="ctr"/>
                      <a:r>
                        <a:rPr lang="de-CH" sz="2800" dirty="0">
                          <a:latin typeface="+mj-lt"/>
                        </a:rPr>
                        <a:t>Bilanzierende Bewertung</a:t>
                      </a:r>
                    </a:p>
                  </a:txBody>
                  <a:tcPr anchor="ctr"/>
                </a:tc>
                <a:extLst>
                  <a:ext uri="{0D108BD9-81ED-4DB2-BD59-A6C34878D82A}">
                    <a16:rowId xmlns:a16="http://schemas.microsoft.com/office/drawing/2014/main" val="1161438641"/>
                  </a:ext>
                </a:extLst>
              </a:tr>
              <a:tr h="1163154">
                <a:tc>
                  <a:txBody>
                    <a:bodyPr/>
                    <a:lstStyle/>
                    <a:p>
                      <a:pPr algn="ctr"/>
                      <a:r>
                        <a:rPr lang="de-CH" sz="2800" dirty="0">
                          <a:latin typeface="+mj-lt"/>
                        </a:rPr>
                        <a:t>Detailliert, zeitaufwendig</a:t>
                      </a:r>
                    </a:p>
                  </a:txBody>
                  <a:tcPr anchor="ctr"/>
                </a:tc>
                <a:tc>
                  <a:txBody>
                    <a:bodyPr/>
                    <a:lstStyle/>
                    <a:p>
                      <a:pPr algn="ctr"/>
                      <a:r>
                        <a:rPr lang="de-CH" sz="2800" dirty="0">
                          <a:latin typeface="+mj-lt"/>
                        </a:rPr>
                        <a:t>speditiv</a:t>
                      </a:r>
                    </a:p>
                  </a:txBody>
                  <a:tcPr anchor="ctr"/>
                </a:tc>
                <a:extLst>
                  <a:ext uri="{0D108BD9-81ED-4DB2-BD59-A6C34878D82A}">
                    <a16:rowId xmlns:a16="http://schemas.microsoft.com/office/drawing/2014/main" val="852651848"/>
                  </a:ext>
                </a:extLst>
              </a:tr>
            </a:tbl>
          </a:graphicData>
        </a:graphic>
      </p:graphicFrame>
    </p:spTree>
    <p:extLst>
      <p:ext uri="{BB962C8B-B14F-4D97-AF65-F5344CB8AC3E}">
        <p14:creationId xmlns:p14="http://schemas.microsoft.com/office/powerpoint/2010/main" val="2410682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1C52F69-37EE-3488-B8BD-23672DF803E6}"/>
              </a:ext>
            </a:extLst>
          </p:cNvPr>
          <p:cNvPicPr>
            <a:picLocks noChangeAspect="1"/>
          </p:cNvPicPr>
          <p:nvPr/>
        </p:nvPicPr>
        <p:blipFill>
          <a:blip r:embed="rId2"/>
          <a:stretch>
            <a:fillRect/>
          </a:stretch>
        </p:blipFill>
        <p:spPr>
          <a:xfrm>
            <a:off x="5108675" y="681037"/>
            <a:ext cx="7083325" cy="3739499"/>
          </a:xfrm>
          <a:prstGeom prst="rect">
            <a:avLst/>
          </a:prstGeom>
        </p:spPr>
      </p:pic>
      <p:sp>
        <p:nvSpPr>
          <p:cNvPr id="2" name="Titel 1">
            <a:extLst>
              <a:ext uri="{FF2B5EF4-FFF2-40B4-BE49-F238E27FC236}">
                <a16:creationId xmlns:a16="http://schemas.microsoft.com/office/drawing/2014/main" id="{C7C3B1AC-08A1-6FE9-C9D4-C9AE0C5EAD1C}"/>
              </a:ext>
            </a:extLst>
          </p:cNvPr>
          <p:cNvSpPr>
            <a:spLocks noGrp="1"/>
          </p:cNvSpPr>
          <p:nvPr>
            <p:ph type="title"/>
          </p:nvPr>
        </p:nvSpPr>
        <p:spPr/>
        <p:txBody>
          <a:bodyPr/>
          <a:lstStyle/>
          <a:p>
            <a:r>
              <a:rPr lang="de-CH" dirty="0"/>
              <a:t>Das Zeugnis ist …</a:t>
            </a:r>
          </a:p>
        </p:txBody>
      </p:sp>
      <p:sp>
        <p:nvSpPr>
          <p:cNvPr id="3" name="Inhaltsplatzhalter 2">
            <a:extLst>
              <a:ext uri="{FF2B5EF4-FFF2-40B4-BE49-F238E27FC236}">
                <a16:creationId xmlns:a16="http://schemas.microsoft.com/office/drawing/2014/main" id="{9A43832E-15C0-12AB-E22A-ACF8025F4A3B}"/>
              </a:ext>
            </a:extLst>
          </p:cNvPr>
          <p:cNvSpPr>
            <a:spLocks noGrp="1"/>
          </p:cNvSpPr>
          <p:nvPr>
            <p:ph idx="1"/>
          </p:nvPr>
        </p:nvSpPr>
        <p:spPr/>
        <p:txBody>
          <a:bodyPr/>
          <a:lstStyle/>
          <a:p>
            <a:pPr marL="0" indent="0">
              <a:buNone/>
            </a:pPr>
            <a:r>
              <a:rPr lang="de-CH" dirty="0">
                <a:latin typeface="+mj-lt"/>
              </a:rPr>
              <a:t>… eine bilanzierende </a:t>
            </a:r>
          </a:p>
          <a:p>
            <a:pPr marL="0" indent="0">
              <a:buNone/>
            </a:pPr>
            <a:r>
              <a:rPr lang="de-CH" dirty="0">
                <a:latin typeface="+mj-lt"/>
              </a:rPr>
              <a:t>	Gesamtbeurteilung …</a:t>
            </a:r>
          </a:p>
          <a:p>
            <a:pPr marL="0" indent="0">
              <a:buNone/>
            </a:pPr>
            <a:endParaRPr lang="de-CH" dirty="0">
              <a:latin typeface="+mj-lt"/>
            </a:endParaRPr>
          </a:p>
          <a:p>
            <a:pPr marL="0" indent="0">
              <a:buNone/>
            </a:pPr>
            <a:r>
              <a:rPr lang="de-CH" dirty="0">
                <a:latin typeface="+mj-lt"/>
              </a:rPr>
              <a:t>… von vielfältigen </a:t>
            </a:r>
          </a:p>
          <a:p>
            <a:pPr marL="0" indent="0">
              <a:buNone/>
            </a:pPr>
            <a:r>
              <a:rPr lang="de-CH" dirty="0">
                <a:latin typeface="+mj-lt"/>
              </a:rPr>
              <a:t>	Kompetenznachweisen …</a:t>
            </a:r>
          </a:p>
          <a:p>
            <a:pPr marL="0" indent="0">
              <a:buNone/>
            </a:pPr>
            <a:endParaRPr lang="de-CH" dirty="0">
              <a:latin typeface="+mj-lt"/>
            </a:endParaRPr>
          </a:p>
          <a:p>
            <a:pPr marL="0" indent="0">
              <a:buNone/>
            </a:pPr>
            <a:r>
              <a:rPr lang="de-CH" dirty="0">
                <a:latin typeface="+mj-lt"/>
              </a:rPr>
              <a:t>… im Rahmen des </a:t>
            </a:r>
          </a:p>
          <a:p>
            <a:pPr marL="0" indent="0">
              <a:buNone/>
            </a:pPr>
            <a:r>
              <a:rPr lang="de-CH" dirty="0">
                <a:latin typeface="+mj-lt"/>
              </a:rPr>
              <a:t>	professionellen Ermessens.</a:t>
            </a:r>
          </a:p>
        </p:txBody>
      </p:sp>
    </p:spTree>
    <p:extLst>
      <p:ext uri="{BB962C8B-B14F-4D97-AF65-F5344CB8AC3E}">
        <p14:creationId xmlns:p14="http://schemas.microsoft.com/office/powerpoint/2010/main" val="1322339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57932-96FA-CB7B-7C50-5631D0C77389}"/>
              </a:ext>
            </a:extLst>
          </p:cNvPr>
          <p:cNvSpPr>
            <a:spLocks noGrp="1"/>
          </p:cNvSpPr>
          <p:nvPr>
            <p:ph type="title"/>
          </p:nvPr>
        </p:nvSpPr>
        <p:spPr/>
        <p:txBody>
          <a:bodyPr/>
          <a:lstStyle/>
          <a:p>
            <a:r>
              <a:rPr lang="de-CH" dirty="0"/>
              <a:t>Professioneller Ermessenentscheid</a:t>
            </a:r>
          </a:p>
        </p:txBody>
      </p:sp>
      <p:pic>
        <p:nvPicPr>
          <p:cNvPr id="5" name="Grafik 4">
            <a:extLst>
              <a:ext uri="{FF2B5EF4-FFF2-40B4-BE49-F238E27FC236}">
                <a16:creationId xmlns:a16="http://schemas.microsoft.com/office/drawing/2014/main" id="{47F33FC4-FBC4-A65E-3105-EC5B8358C0DC}"/>
              </a:ext>
            </a:extLst>
          </p:cNvPr>
          <p:cNvPicPr>
            <a:picLocks noChangeAspect="1"/>
          </p:cNvPicPr>
          <p:nvPr/>
        </p:nvPicPr>
        <p:blipFill>
          <a:blip r:embed="rId2"/>
          <a:stretch>
            <a:fillRect/>
          </a:stretch>
        </p:blipFill>
        <p:spPr>
          <a:xfrm>
            <a:off x="811910" y="1585355"/>
            <a:ext cx="10568180" cy="4079174"/>
          </a:xfrm>
          <a:prstGeom prst="rect">
            <a:avLst/>
          </a:prstGeom>
        </p:spPr>
      </p:pic>
      <p:sp>
        <p:nvSpPr>
          <p:cNvPr id="6" name="Textfeld 5">
            <a:extLst>
              <a:ext uri="{FF2B5EF4-FFF2-40B4-BE49-F238E27FC236}">
                <a16:creationId xmlns:a16="http://schemas.microsoft.com/office/drawing/2014/main" id="{29C726F5-061D-F524-E7FB-1906A92D07F1}"/>
              </a:ext>
            </a:extLst>
          </p:cNvPr>
          <p:cNvSpPr txBox="1"/>
          <p:nvPr/>
        </p:nvSpPr>
        <p:spPr>
          <a:xfrm>
            <a:off x="838200" y="5836721"/>
            <a:ext cx="4365732" cy="369332"/>
          </a:xfrm>
          <a:prstGeom prst="rect">
            <a:avLst/>
          </a:prstGeom>
          <a:noFill/>
        </p:spPr>
        <p:txBody>
          <a:bodyPr wrap="square" rtlCol="0">
            <a:spAutoFit/>
          </a:bodyPr>
          <a:lstStyle/>
          <a:p>
            <a:r>
              <a:rPr lang="de-CH" dirty="0"/>
              <a:t>Vollzugsvorschriften: «Gesamtrückschau»</a:t>
            </a:r>
          </a:p>
        </p:txBody>
      </p:sp>
    </p:spTree>
    <p:extLst>
      <p:ext uri="{BB962C8B-B14F-4D97-AF65-F5344CB8AC3E}">
        <p14:creationId xmlns:p14="http://schemas.microsoft.com/office/powerpoint/2010/main" val="3777477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CC48-8C5C-DC14-609B-5B5A82BC7917}"/>
            </a:ext>
          </a:extLst>
        </p:cNvPr>
        <p:cNvGrpSpPr/>
        <p:nvPr/>
      </p:nvGrpSpPr>
      <p:grpSpPr>
        <a:xfrm>
          <a:off x="0" y="0"/>
          <a:ext cx="0" cy="0"/>
          <a:chOff x="0" y="0"/>
          <a:chExt cx="0" cy="0"/>
        </a:xfrm>
      </p:grpSpPr>
      <p:sp>
        <p:nvSpPr>
          <p:cNvPr id="29" name="Textfeld 28">
            <a:extLst>
              <a:ext uri="{FF2B5EF4-FFF2-40B4-BE49-F238E27FC236}">
                <a16:creationId xmlns:a16="http://schemas.microsoft.com/office/drawing/2014/main" id="{499DE81D-7A30-83A8-8763-977FFF8CF36A}"/>
              </a:ext>
            </a:extLst>
          </p:cNvPr>
          <p:cNvSpPr txBox="1"/>
          <p:nvPr/>
        </p:nvSpPr>
        <p:spPr>
          <a:xfrm>
            <a:off x="5023696" y="3577574"/>
            <a:ext cx="2950744" cy="707886"/>
          </a:xfrm>
          <a:prstGeom prst="rect">
            <a:avLst/>
          </a:prstGeom>
          <a:noFill/>
        </p:spPr>
        <p:txBody>
          <a:bodyPr wrap="none" rtlCol="0">
            <a:spAutoFit/>
          </a:bodyPr>
          <a:lstStyle/>
          <a:p>
            <a:r>
              <a:rPr lang="de-CH" sz="2400" dirty="0"/>
              <a:t>Vielfältige Beurteilung</a:t>
            </a:r>
          </a:p>
          <a:p>
            <a:pPr algn="ctr"/>
            <a:r>
              <a:rPr lang="de-CH" sz="1600" dirty="0"/>
              <a:t>im Unterricht</a:t>
            </a:r>
          </a:p>
        </p:txBody>
      </p:sp>
      <p:sp>
        <p:nvSpPr>
          <p:cNvPr id="30" name="Ellipse 19">
            <a:extLst>
              <a:ext uri="{FF2B5EF4-FFF2-40B4-BE49-F238E27FC236}">
                <a16:creationId xmlns:a16="http://schemas.microsoft.com/office/drawing/2014/main" id="{A5F5BF22-D199-39E6-47B0-D8BB0CF1930D}"/>
              </a:ext>
            </a:extLst>
          </p:cNvPr>
          <p:cNvSpPr/>
          <p:nvPr/>
        </p:nvSpPr>
        <p:spPr>
          <a:xfrm>
            <a:off x="4081786" y="407779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Peer- beurteilung</a:t>
            </a:r>
          </a:p>
        </p:txBody>
      </p:sp>
      <p:sp>
        <p:nvSpPr>
          <p:cNvPr id="31" name="Ellipse 20">
            <a:extLst>
              <a:ext uri="{FF2B5EF4-FFF2-40B4-BE49-F238E27FC236}">
                <a16:creationId xmlns:a16="http://schemas.microsoft.com/office/drawing/2014/main" id="{FE97CC6C-B9CE-D578-92E6-927628AB2361}"/>
              </a:ext>
            </a:extLst>
          </p:cNvPr>
          <p:cNvSpPr/>
          <p:nvPr/>
        </p:nvSpPr>
        <p:spPr>
          <a:xfrm>
            <a:off x="4902806" y="280401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mündliche Beurteilung</a:t>
            </a:r>
          </a:p>
        </p:txBody>
      </p:sp>
      <p:sp>
        <p:nvSpPr>
          <p:cNvPr id="32" name="Ellipse 21">
            <a:extLst>
              <a:ext uri="{FF2B5EF4-FFF2-40B4-BE49-F238E27FC236}">
                <a16:creationId xmlns:a16="http://schemas.microsoft.com/office/drawing/2014/main" id="{932F572C-3B61-77B6-0E76-0BD58C76B551}"/>
              </a:ext>
            </a:extLst>
          </p:cNvPr>
          <p:cNvSpPr/>
          <p:nvPr/>
        </p:nvSpPr>
        <p:spPr>
          <a:xfrm>
            <a:off x="6653534" y="2664034"/>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Selbst-beurteilung</a:t>
            </a:r>
          </a:p>
        </p:txBody>
      </p:sp>
      <p:sp>
        <p:nvSpPr>
          <p:cNvPr id="33" name="Ellipse 22">
            <a:extLst>
              <a:ext uri="{FF2B5EF4-FFF2-40B4-BE49-F238E27FC236}">
                <a16:creationId xmlns:a16="http://schemas.microsoft.com/office/drawing/2014/main" id="{64130735-D24A-929B-19BD-91DB369FD57B}"/>
              </a:ext>
            </a:extLst>
          </p:cNvPr>
          <p:cNvSpPr/>
          <p:nvPr/>
        </p:nvSpPr>
        <p:spPr>
          <a:xfrm>
            <a:off x="5871922" y="4350658"/>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eines Produkts</a:t>
            </a:r>
          </a:p>
        </p:txBody>
      </p:sp>
      <p:sp>
        <p:nvSpPr>
          <p:cNvPr id="34" name="Ellipse 23">
            <a:extLst>
              <a:ext uri="{FF2B5EF4-FFF2-40B4-BE49-F238E27FC236}">
                <a16:creationId xmlns:a16="http://schemas.microsoft.com/office/drawing/2014/main" id="{8430FB24-D986-0999-470F-53421CDCCBC1}"/>
              </a:ext>
            </a:extLst>
          </p:cNvPr>
          <p:cNvSpPr/>
          <p:nvPr/>
        </p:nvSpPr>
        <p:spPr>
          <a:xfrm>
            <a:off x="7564379" y="3983450"/>
            <a:ext cx="1622753"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der Lern-dokumentation</a:t>
            </a:r>
          </a:p>
        </p:txBody>
      </p:sp>
      <p:sp>
        <p:nvSpPr>
          <p:cNvPr id="35" name="Ellipse 24">
            <a:extLst>
              <a:ext uri="{FF2B5EF4-FFF2-40B4-BE49-F238E27FC236}">
                <a16:creationId xmlns:a16="http://schemas.microsoft.com/office/drawing/2014/main" id="{2525B4B4-5D39-187F-05B6-CB12DDC7F9EC}"/>
              </a:ext>
            </a:extLst>
          </p:cNvPr>
          <p:cNvSpPr/>
          <p:nvPr/>
        </p:nvSpPr>
        <p:spPr>
          <a:xfrm>
            <a:off x="2802134" y="1522782"/>
            <a:ext cx="7453293" cy="38815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Ellipse 25">
            <a:extLst>
              <a:ext uri="{FF2B5EF4-FFF2-40B4-BE49-F238E27FC236}">
                <a16:creationId xmlns:a16="http://schemas.microsoft.com/office/drawing/2014/main" id="{153CFEB5-16B2-7992-D8E0-403877529716}"/>
              </a:ext>
            </a:extLst>
          </p:cNvPr>
          <p:cNvSpPr/>
          <p:nvPr/>
        </p:nvSpPr>
        <p:spPr>
          <a:xfrm>
            <a:off x="8449723" y="2588181"/>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Notenkonferenz</a:t>
            </a:r>
            <a:endParaRPr lang="de-CH" sz="1200" dirty="0"/>
          </a:p>
        </p:txBody>
      </p:sp>
      <p:sp>
        <p:nvSpPr>
          <p:cNvPr id="37" name="Abgerundetes Rechteck 11">
            <a:extLst>
              <a:ext uri="{FF2B5EF4-FFF2-40B4-BE49-F238E27FC236}">
                <a16:creationId xmlns:a16="http://schemas.microsoft.com/office/drawing/2014/main" id="{82DE491E-8B74-15FB-78A0-E026A6783B31}"/>
              </a:ext>
            </a:extLst>
          </p:cNvPr>
          <p:cNvSpPr/>
          <p:nvPr/>
        </p:nvSpPr>
        <p:spPr>
          <a:xfrm>
            <a:off x="2193168" y="2927402"/>
            <a:ext cx="1707503" cy="1360323"/>
          </a:xfrm>
          <a:prstGeom prst="roundRect">
            <a:avLst/>
          </a:prstGeom>
          <a:ln w="762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Lerngespräche</a:t>
            </a:r>
          </a:p>
          <a:p>
            <a:pPr algn="ctr"/>
            <a:r>
              <a:rPr lang="de-CH" dirty="0"/>
              <a:t>mit Schüler*in</a:t>
            </a:r>
          </a:p>
        </p:txBody>
      </p:sp>
      <p:sp>
        <p:nvSpPr>
          <p:cNvPr id="38" name="Abgerundetes Rechteck 12">
            <a:extLst>
              <a:ext uri="{FF2B5EF4-FFF2-40B4-BE49-F238E27FC236}">
                <a16:creationId xmlns:a16="http://schemas.microsoft.com/office/drawing/2014/main" id="{51F00B14-F28F-B30D-0162-F45DE89B9A27}"/>
              </a:ext>
            </a:extLst>
          </p:cNvPr>
          <p:cNvSpPr/>
          <p:nvPr/>
        </p:nvSpPr>
        <p:spPr>
          <a:xfrm>
            <a:off x="3351459" y="1345502"/>
            <a:ext cx="1908399" cy="1360323"/>
          </a:xfrm>
          <a:prstGeom prst="roundRect">
            <a:avLst/>
          </a:prstGeom>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Lern-dokumentation</a:t>
            </a:r>
          </a:p>
        </p:txBody>
      </p:sp>
      <p:sp>
        <p:nvSpPr>
          <p:cNvPr id="39" name="Abgerundetes Rechteck 13">
            <a:extLst>
              <a:ext uri="{FF2B5EF4-FFF2-40B4-BE49-F238E27FC236}">
                <a16:creationId xmlns:a16="http://schemas.microsoft.com/office/drawing/2014/main" id="{66E2E60F-879A-B106-0378-4EA79BA1A268}"/>
              </a:ext>
            </a:extLst>
          </p:cNvPr>
          <p:cNvSpPr/>
          <p:nvPr/>
        </p:nvSpPr>
        <p:spPr>
          <a:xfrm>
            <a:off x="5577990" y="845278"/>
            <a:ext cx="1716829" cy="1360323"/>
          </a:xfrm>
          <a:prstGeom prst="roundRect">
            <a:avLst/>
          </a:prstGeom>
          <a:ln>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Beurteilungs-gespräch</a:t>
            </a:r>
          </a:p>
        </p:txBody>
      </p:sp>
      <p:sp>
        <p:nvSpPr>
          <p:cNvPr id="40" name="Ellipse 29">
            <a:extLst>
              <a:ext uri="{FF2B5EF4-FFF2-40B4-BE49-F238E27FC236}">
                <a16:creationId xmlns:a16="http://schemas.microsoft.com/office/drawing/2014/main" id="{11E854E7-DAF6-3F21-DC8C-2403DA1E8461}"/>
              </a:ext>
            </a:extLst>
          </p:cNvPr>
          <p:cNvSpPr/>
          <p:nvPr/>
        </p:nvSpPr>
        <p:spPr>
          <a:xfrm>
            <a:off x="7984315" y="1635872"/>
            <a:ext cx="1279035" cy="468944"/>
          </a:xfrm>
          <a:prstGeom prst="ellipse">
            <a:avLst/>
          </a:prstGeom>
          <a:ln w="76200">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Zeugnis</a:t>
            </a:r>
          </a:p>
        </p:txBody>
      </p:sp>
      <p:sp>
        <p:nvSpPr>
          <p:cNvPr id="41" name="Ellipse 30">
            <a:extLst>
              <a:ext uri="{FF2B5EF4-FFF2-40B4-BE49-F238E27FC236}">
                <a16:creationId xmlns:a16="http://schemas.microsoft.com/office/drawing/2014/main" id="{181758AE-66B2-2930-AD65-C1BC802E05E5}"/>
              </a:ext>
            </a:extLst>
          </p:cNvPr>
          <p:cNvSpPr/>
          <p:nvPr/>
        </p:nvSpPr>
        <p:spPr>
          <a:xfrm>
            <a:off x="9403421" y="376985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a:t>
            </a:r>
          </a:p>
        </p:txBody>
      </p:sp>
      <p:sp>
        <p:nvSpPr>
          <p:cNvPr id="42" name="Ellipse 31">
            <a:extLst>
              <a:ext uri="{FF2B5EF4-FFF2-40B4-BE49-F238E27FC236}">
                <a16:creationId xmlns:a16="http://schemas.microsoft.com/office/drawing/2014/main" id="{4E35F1E9-FF12-FD30-3D7A-744FDDD2370A}"/>
              </a:ext>
            </a:extLst>
          </p:cNvPr>
          <p:cNvSpPr/>
          <p:nvPr/>
        </p:nvSpPr>
        <p:spPr>
          <a:xfrm>
            <a:off x="8680298" y="468550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Präsentation</a:t>
            </a:r>
          </a:p>
        </p:txBody>
      </p:sp>
      <p:sp>
        <p:nvSpPr>
          <p:cNvPr id="43" name="Ellipse 32">
            <a:extLst>
              <a:ext uri="{FF2B5EF4-FFF2-40B4-BE49-F238E27FC236}">
                <a16:creationId xmlns:a16="http://schemas.microsoft.com/office/drawing/2014/main" id="{5FADAD27-B693-635C-6736-EE78FAD8BD11}"/>
              </a:ext>
            </a:extLst>
          </p:cNvPr>
          <p:cNvSpPr/>
          <p:nvPr/>
        </p:nvSpPr>
        <p:spPr>
          <a:xfrm>
            <a:off x="6841256" y="504477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Prozess-beobachtung</a:t>
            </a:r>
          </a:p>
        </p:txBody>
      </p:sp>
      <p:sp>
        <p:nvSpPr>
          <p:cNvPr id="44" name="Ellipse 33">
            <a:extLst>
              <a:ext uri="{FF2B5EF4-FFF2-40B4-BE49-F238E27FC236}">
                <a16:creationId xmlns:a16="http://schemas.microsoft.com/office/drawing/2014/main" id="{B78D1405-E566-6A40-3D10-EC5434910C6F}"/>
              </a:ext>
            </a:extLst>
          </p:cNvPr>
          <p:cNvSpPr/>
          <p:nvPr/>
        </p:nvSpPr>
        <p:spPr>
          <a:xfrm>
            <a:off x="4536734" y="502285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Lern-kontrollen mit Punkten</a:t>
            </a:r>
          </a:p>
        </p:txBody>
      </p:sp>
      <p:cxnSp>
        <p:nvCxnSpPr>
          <p:cNvPr id="45" name="Gerade Verbindung mit Pfeil 44">
            <a:extLst>
              <a:ext uri="{FF2B5EF4-FFF2-40B4-BE49-F238E27FC236}">
                <a16:creationId xmlns:a16="http://schemas.microsoft.com/office/drawing/2014/main" id="{898726DF-A0D6-17C4-BCAB-55E9B59878AA}"/>
              </a:ext>
            </a:extLst>
          </p:cNvPr>
          <p:cNvCxnSpPr>
            <a:cxnSpLocks/>
            <a:stCxn id="29" idx="3"/>
            <a:endCxn id="36" idx="4"/>
          </p:cNvCxnSpPr>
          <p:nvPr/>
        </p:nvCxnSpPr>
        <p:spPr>
          <a:xfrm flipV="1">
            <a:off x="7974440" y="3466802"/>
            <a:ext cx="1737244" cy="46471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8D5B4053-F6CE-3D9B-7FD7-928BAB35142E}"/>
              </a:ext>
            </a:extLst>
          </p:cNvPr>
          <p:cNvCxnSpPr>
            <a:cxnSpLocks/>
            <a:stCxn id="36" idx="0"/>
            <a:endCxn id="40" idx="4"/>
          </p:cNvCxnSpPr>
          <p:nvPr/>
        </p:nvCxnSpPr>
        <p:spPr>
          <a:xfrm flipH="1" flipV="1">
            <a:off x="8623835" y="2104817"/>
            <a:ext cx="1087849" cy="48336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Abgerundetes Rechteck 12">
            <a:extLst>
              <a:ext uri="{FF2B5EF4-FFF2-40B4-BE49-F238E27FC236}">
                <a16:creationId xmlns:a16="http://schemas.microsoft.com/office/drawing/2014/main" id="{B876E988-825C-21D3-50EB-28CAFCAD44CC}"/>
              </a:ext>
            </a:extLst>
          </p:cNvPr>
          <p:cNvSpPr/>
          <p:nvPr/>
        </p:nvSpPr>
        <p:spPr>
          <a:xfrm>
            <a:off x="838200" y="5022858"/>
            <a:ext cx="2980319" cy="99282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CH" dirty="0"/>
              <a:t>Fehlerkultur</a:t>
            </a:r>
            <a:br>
              <a:rPr lang="de-CH" dirty="0"/>
            </a:br>
            <a:r>
              <a:rPr lang="de-CH" dirty="0"/>
              <a:t>Lernkultur</a:t>
            </a:r>
          </a:p>
          <a:p>
            <a:pPr algn="ctr"/>
            <a:r>
              <a:rPr lang="de-CH" dirty="0"/>
              <a:t>Individualisierung</a:t>
            </a:r>
          </a:p>
        </p:txBody>
      </p:sp>
      <p:sp>
        <p:nvSpPr>
          <p:cNvPr id="49" name="Ellipse 25">
            <a:extLst>
              <a:ext uri="{FF2B5EF4-FFF2-40B4-BE49-F238E27FC236}">
                <a16:creationId xmlns:a16="http://schemas.microsoft.com/office/drawing/2014/main" id="{C8BF4964-9E56-C48C-38AA-E2BC1D06D9EB}"/>
              </a:ext>
            </a:extLst>
          </p:cNvPr>
          <p:cNvSpPr/>
          <p:nvPr/>
        </p:nvSpPr>
        <p:spPr>
          <a:xfrm>
            <a:off x="10186967" y="2985529"/>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Screening</a:t>
            </a:r>
            <a:endParaRPr lang="de-CH" sz="1200" dirty="0"/>
          </a:p>
        </p:txBody>
      </p:sp>
      <p:sp>
        <p:nvSpPr>
          <p:cNvPr id="2" name="Rechteck 1">
            <a:extLst>
              <a:ext uri="{FF2B5EF4-FFF2-40B4-BE49-F238E27FC236}">
                <a16:creationId xmlns:a16="http://schemas.microsoft.com/office/drawing/2014/main" id="{D5D9C278-A37B-D989-F52C-356AFF33ED66}"/>
              </a:ext>
            </a:extLst>
          </p:cNvPr>
          <p:cNvSpPr/>
          <p:nvPr/>
        </p:nvSpPr>
        <p:spPr>
          <a:xfrm>
            <a:off x="0" y="-1"/>
            <a:ext cx="12192000" cy="6858001"/>
          </a:xfrm>
          <a:prstGeom prst="rect">
            <a:avLst/>
          </a:prstGeom>
          <a:solidFill>
            <a:schemeClr val="accent2">
              <a:lumMod val="20000"/>
              <a:lumOff val="80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Abgerundetes Rechteck 12">
            <a:extLst>
              <a:ext uri="{FF2B5EF4-FFF2-40B4-BE49-F238E27FC236}">
                <a16:creationId xmlns:a16="http://schemas.microsoft.com/office/drawing/2014/main" id="{3B4F8E8D-4648-D76D-FA3D-B49CF812B7E3}"/>
              </a:ext>
            </a:extLst>
          </p:cNvPr>
          <p:cNvSpPr/>
          <p:nvPr/>
        </p:nvSpPr>
        <p:spPr>
          <a:xfrm>
            <a:off x="893735" y="1424654"/>
            <a:ext cx="1908399" cy="1360323"/>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de-CH" dirty="0"/>
              <a:t>Eltern-information</a:t>
            </a:r>
          </a:p>
        </p:txBody>
      </p:sp>
    </p:spTree>
    <p:extLst>
      <p:ext uri="{BB962C8B-B14F-4D97-AF65-F5344CB8AC3E}">
        <p14:creationId xmlns:p14="http://schemas.microsoft.com/office/powerpoint/2010/main" val="1580671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ch unten gekrümmter Pfeil 2"/>
          <p:cNvSpPr/>
          <p:nvPr/>
        </p:nvSpPr>
        <p:spPr>
          <a:xfrm>
            <a:off x="653143" y="4882243"/>
            <a:ext cx="11136086" cy="9797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4" name="Titel 1">
            <a:extLst>
              <a:ext uri="{FF2B5EF4-FFF2-40B4-BE49-F238E27FC236}">
                <a16:creationId xmlns:a16="http://schemas.microsoft.com/office/drawing/2014/main" id="{9D47436B-B1B5-454C-80F3-2086E14916B7}"/>
              </a:ext>
            </a:extLst>
          </p:cNvPr>
          <p:cNvSpPr>
            <a:spLocks noGrp="1"/>
          </p:cNvSpPr>
          <p:nvPr>
            <p:ph type="title"/>
          </p:nvPr>
        </p:nvSpPr>
        <p:spPr/>
        <p:txBody>
          <a:bodyPr/>
          <a:lstStyle/>
          <a:p>
            <a:r>
              <a:rPr lang="de-CH" dirty="0"/>
              <a:t>Informationen während des Semesters</a:t>
            </a:r>
          </a:p>
        </p:txBody>
      </p:sp>
      <p:sp>
        <p:nvSpPr>
          <p:cNvPr id="6" name="Abgerundete rechteckige Legende 5"/>
          <p:cNvSpPr/>
          <p:nvPr/>
        </p:nvSpPr>
        <p:spPr>
          <a:xfrm>
            <a:off x="2389415" y="2156052"/>
            <a:ext cx="1410228" cy="669471"/>
          </a:xfrm>
          <a:prstGeom prst="wedgeRoundRectCallout">
            <a:avLst>
              <a:gd name="adj1" fmla="val -51299"/>
              <a:gd name="adj2" fmla="val 77443"/>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Rück-meldungen</a:t>
            </a:r>
          </a:p>
        </p:txBody>
      </p:sp>
      <p:sp>
        <p:nvSpPr>
          <p:cNvPr id="8" name="Abgerundete rechteckige Legende 7"/>
          <p:cNvSpPr/>
          <p:nvPr/>
        </p:nvSpPr>
        <p:spPr>
          <a:xfrm>
            <a:off x="9841796" y="3294259"/>
            <a:ext cx="2062843" cy="1080702"/>
          </a:xfrm>
          <a:prstGeom prst="wedgeRoundRectCallout">
            <a:avLst>
              <a:gd name="adj1" fmla="val -28580"/>
              <a:gd name="adj2" fmla="val 114253"/>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Beurteilungs-gespräch mit Eltern</a:t>
            </a:r>
          </a:p>
        </p:txBody>
      </p:sp>
      <p:sp>
        <p:nvSpPr>
          <p:cNvPr id="9" name="Ovale Legende 8"/>
          <p:cNvSpPr/>
          <p:nvPr/>
        </p:nvSpPr>
        <p:spPr>
          <a:xfrm>
            <a:off x="653143" y="3064044"/>
            <a:ext cx="2124112" cy="1689424"/>
          </a:xfrm>
          <a:prstGeom prst="wedgeEllipseCallout">
            <a:avLst>
              <a:gd name="adj1" fmla="val 20414"/>
              <a:gd name="adj2" fmla="val 46735"/>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CH" dirty="0">
                <a:solidFill>
                  <a:schemeClr val="tx1"/>
                </a:solidFill>
                <a:latin typeface="+mj-lt"/>
              </a:rPr>
              <a:t>Vielfältige Beurteilungs-anlässe</a:t>
            </a:r>
          </a:p>
        </p:txBody>
      </p:sp>
      <p:sp>
        <p:nvSpPr>
          <p:cNvPr id="11" name="Ovale Legende 10"/>
          <p:cNvSpPr/>
          <p:nvPr/>
        </p:nvSpPr>
        <p:spPr>
          <a:xfrm>
            <a:off x="3227497" y="3779593"/>
            <a:ext cx="1483180" cy="751114"/>
          </a:xfrm>
          <a:prstGeom prst="wedgeEllipseCallout">
            <a:avLst>
              <a:gd name="adj1" fmla="val -2853"/>
              <a:gd name="adj2" fmla="val 102728"/>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CH" dirty="0">
                <a:solidFill>
                  <a:schemeClr val="tx1"/>
                </a:solidFill>
                <a:latin typeface="+mj-lt"/>
              </a:rPr>
              <a:t>Lern-gespräch</a:t>
            </a:r>
          </a:p>
        </p:txBody>
      </p:sp>
      <p:sp>
        <p:nvSpPr>
          <p:cNvPr id="13" name="Ovale Legende 12"/>
          <p:cNvSpPr/>
          <p:nvPr/>
        </p:nvSpPr>
        <p:spPr>
          <a:xfrm>
            <a:off x="4512206" y="1657154"/>
            <a:ext cx="1583794" cy="1297781"/>
          </a:xfrm>
          <a:prstGeom prst="wedgeEllipseCallout">
            <a:avLst>
              <a:gd name="adj1" fmla="val -3291"/>
              <a:gd name="adj2" fmla="val 188299"/>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de-CH" dirty="0">
                <a:latin typeface="+mj-lt"/>
              </a:rPr>
              <a:t>Screening</a:t>
            </a:r>
          </a:p>
        </p:txBody>
      </p:sp>
      <p:sp>
        <p:nvSpPr>
          <p:cNvPr id="14" name="Legende mit Pfeil nach rechts 13"/>
          <p:cNvSpPr/>
          <p:nvPr/>
        </p:nvSpPr>
        <p:spPr>
          <a:xfrm rot="161226">
            <a:off x="8159923" y="3296648"/>
            <a:ext cx="1529442" cy="1428410"/>
          </a:xfrm>
          <a:prstGeom prst="rightArrowCallout">
            <a:avLst>
              <a:gd name="adj1" fmla="val 100000"/>
              <a:gd name="adj2" fmla="val 50000"/>
              <a:gd name="adj3" fmla="val 11342"/>
              <a:gd name="adj4" fmla="val 89407"/>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dirty="0">
                <a:solidFill>
                  <a:schemeClr val="tx1"/>
                </a:solidFill>
                <a:latin typeface="+mj-lt"/>
              </a:rPr>
              <a:t>Noten-konferenz </a:t>
            </a:r>
          </a:p>
          <a:p>
            <a:pPr algn="ctr"/>
            <a:r>
              <a:rPr lang="de-CH" dirty="0">
                <a:solidFill>
                  <a:schemeClr val="tx1"/>
                </a:solidFill>
                <a:latin typeface="+mj-lt"/>
              </a:rPr>
              <a:t>&gt; Zeugnis</a:t>
            </a:r>
          </a:p>
        </p:txBody>
      </p:sp>
      <p:sp>
        <p:nvSpPr>
          <p:cNvPr id="30" name="Ellipse 29">
            <a:extLst>
              <a:ext uri="{FF2B5EF4-FFF2-40B4-BE49-F238E27FC236}">
                <a16:creationId xmlns:a16="http://schemas.microsoft.com/office/drawing/2014/main" id="{5F1C661C-8883-47B3-AF36-EE38436F74AF}"/>
              </a:ext>
            </a:extLst>
          </p:cNvPr>
          <p:cNvSpPr/>
          <p:nvPr/>
        </p:nvSpPr>
        <p:spPr>
          <a:xfrm>
            <a:off x="1423718" y="2999177"/>
            <a:ext cx="265547" cy="2650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31" name="Ellipse 30">
            <a:extLst>
              <a:ext uri="{FF2B5EF4-FFF2-40B4-BE49-F238E27FC236}">
                <a16:creationId xmlns:a16="http://schemas.microsoft.com/office/drawing/2014/main" id="{C14E8BCF-6769-4BA8-B728-0092991812A2}"/>
              </a:ext>
            </a:extLst>
          </p:cNvPr>
          <p:cNvSpPr/>
          <p:nvPr/>
        </p:nvSpPr>
        <p:spPr>
          <a:xfrm>
            <a:off x="2265538" y="3442695"/>
            <a:ext cx="441620" cy="23480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32" name="Ellipse 31">
            <a:extLst>
              <a:ext uri="{FF2B5EF4-FFF2-40B4-BE49-F238E27FC236}">
                <a16:creationId xmlns:a16="http://schemas.microsoft.com/office/drawing/2014/main" id="{9C0A4A86-B4CF-427E-89A3-E691A6BD3A56}"/>
              </a:ext>
            </a:extLst>
          </p:cNvPr>
          <p:cNvSpPr/>
          <p:nvPr/>
        </p:nvSpPr>
        <p:spPr>
          <a:xfrm>
            <a:off x="533355" y="3862592"/>
            <a:ext cx="441620" cy="58511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33" name="Ellipse 32">
            <a:extLst>
              <a:ext uri="{FF2B5EF4-FFF2-40B4-BE49-F238E27FC236}">
                <a16:creationId xmlns:a16="http://schemas.microsoft.com/office/drawing/2014/main" id="{9AB61EC1-5CBE-4EED-BABA-FCD53F06868F}"/>
              </a:ext>
            </a:extLst>
          </p:cNvPr>
          <p:cNvSpPr/>
          <p:nvPr/>
        </p:nvSpPr>
        <p:spPr>
          <a:xfrm>
            <a:off x="2315213" y="4144492"/>
            <a:ext cx="441620" cy="3994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37" name="Abgerundete rechteckige Legende 5">
            <a:extLst>
              <a:ext uri="{FF2B5EF4-FFF2-40B4-BE49-F238E27FC236}">
                <a16:creationId xmlns:a16="http://schemas.microsoft.com/office/drawing/2014/main" id="{C4FBB1CF-5914-4D6B-B82F-1B540CC7C17E}"/>
              </a:ext>
            </a:extLst>
          </p:cNvPr>
          <p:cNvSpPr/>
          <p:nvPr/>
        </p:nvSpPr>
        <p:spPr>
          <a:xfrm>
            <a:off x="7013481" y="3455280"/>
            <a:ext cx="832926" cy="324313"/>
          </a:xfrm>
          <a:prstGeom prst="wedgeRoundRectCallout">
            <a:avLst>
              <a:gd name="adj1" fmla="val -40316"/>
              <a:gd name="adj2" fmla="val 92291"/>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j-lt"/>
            </a:endParaRPr>
          </a:p>
        </p:txBody>
      </p:sp>
      <p:sp>
        <p:nvSpPr>
          <p:cNvPr id="38" name="Ovale Legende 8">
            <a:extLst>
              <a:ext uri="{FF2B5EF4-FFF2-40B4-BE49-F238E27FC236}">
                <a16:creationId xmlns:a16="http://schemas.microsoft.com/office/drawing/2014/main" id="{FDF8B1F0-6263-4C84-A081-D6DF8F0BAFB0}"/>
              </a:ext>
            </a:extLst>
          </p:cNvPr>
          <p:cNvSpPr/>
          <p:nvPr/>
        </p:nvSpPr>
        <p:spPr>
          <a:xfrm>
            <a:off x="5887245" y="3831313"/>
            <a:ext cx="1367475" cy="863300"/>
          </a:xfrm>
          <a:prstGeom prst="wedgeEllipseCallout">
            <a:avLst>
              <a:gd name="adj1" fmla="val 20414"/>
              <a:gd name="adj2" fmla="val 46735"/>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dirty="0">
              <a:solidFill>
                <a:schemeClr val="tx1"/>
              </a:solidFill>
              <a:latin typeface="+mj-lt"/>
            </a:endParaRPr>
          </a:p>
        </p:txBody>
      </p:sp>
      <p:sp>
        <p:nvSpPr>
          <p:cNvPr id="39" name="Ovale Legende 10">
            <a:extLst>
              <a:ext uri="{FF2B5EF4-FFF2-40B4-BE49-F238E27FC236}">
                <a16:creationId xmlns:a16="http://schemas.microsoft.com/office/drawing/2014/main" id="{71C61951-E8A8-4B42-9D5E-6D5E85FAC4E0}"/>
              </a:ext>
            </a:extLst>
          </p:cNvPr>
          <p:cNvSpPr/>
          <p:nvPr/>
        </p:nvSpPr>
        <p:spPr>
          <a:xfrm>
            <a:off x="7278449" y="4235015"/>
            <a:ext cx="455191" cy="401020"/>
          </a:xfrm>
          <a:prstGeom prst="wedgeEllipseCallout">
            <a:avLst>
              <a:gd name="adj1" fmla="val -2853"/>
              <a:gd name="adj2" fmla="val 102728"/>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dirty="0">
              <a:solidFill>
                <a:schemeClr val="tx1"/>
              </a:solidFill>
              <a:latin typeface="+mj-lt"/>
            </a:endParaRPr>
          </a:p>
        </p:txBody>
      </p:sp>
      <p:sp>
        <p:nvSpPr>
          <p:cNvPr id="40" name="Ellipse 39">
            <a:extLst>
              <a:ext uri="{FF2B5EF4-FFF2-40B4-BE49-F238E27FC236}">
                <a16:creationId xmlns:a16="http://schemas.microsoft.com/office/drawing/2014/main" id="{DAEFC42A-2899-4525-81C6-4745D2CE6506}"/>
              </a:ext>
            </a:extLst>
          </p:cNvPr>
          <p:cNvSpPr/>
          <p:nvPr/>
        </p:nvSpPr>
        <p:spPr>
          <a:xfrm>
            <a:off x="6078572" y="3740708"/>
            <a:ext cx="243524" cy="1894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41" name="Ellipse 40">
            <a:extLst>
              <a:ext uri="{FF2B5EF4-FFF2-40B4-BE49-F238E27FC236}">
                <a16:creationId xmlns:a16="http://schemas.microsoft.com/office/drawing/2014/main" id="{1BBB45D7-BE0B-447C-8BC8-6967F36D8E43}"/>
              </a:ext>
            </a:extLst>
          </p:cNvPr>
          <p:cNvSpPr/>
          <p:nvPr/>
        </p:nvSpPr>
        <p:spPr>
          <a:xfrm>
            <a:off x="6795657" y="3939688"/>
            <a:ext cx="404995" cy="16776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42" name="Ellipse 41">
            <a:extLst>
              <a:ext uri="{FF2B5EF4-FFF2-40B4-BE49-F238E27FC236}">
                <a16:creationId xmlns:a16="http://schemas.microsoft.com/office/drawing/2014/main" id="{ADFA802A-3E4B-45BC-81C4-425EAB38A087}"/>
              </a:ext>
            </a:extLst>
          </p:cNvPr>
          <p:cNvSpPr/>
          <p:nvPr/>
        </p:nvSpPr>
        <p:spPr>
          <a:xfrm>
            <a:off x="5778534" y="4228363"/>
            <a:ext cx="404995" cy="41806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43" name="Ellipse 42">
            <a:extLst>
              <a:ext uri="{FF2B5EF4-FFF2-40B4-BE49-F238E27FC236}">
                <a16:creationId xmlns:a16="http://schemas.microsoft.com/office/drawing/2014/main" id="{4FEF993C-930F-437B-9662-A8DBA0BDEF5F}"/>
              </a:ext>
            </a:extLst>
          </p:cNvPr>
          <p:cNvSpPr/>
          <p:nvPr/>
        </p:nvSpPr>
        <p:spPr>
          <a:xfrm>
            <a:off x="6479814" y="4144492"/>
            <a:ext cx="404995" cy="28539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330157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9341D-9D59-6EEC-FA7C-174C30A31BD9}"/>
            </a:ext>
          </a:extLst>
        </p:cNvPr>
        <p:cNvGrpSpPr/>
        <p:nvPr/>
      </p:nvGrpSpPr>
      <p:grpSpPr>
        <a:xfrm>
          <a:off x="0" y="0"/>
          <a:ext cx="0" cy="0"/>
          <a:chOff x="0" y="0"/>
          <a:chExt cx="0" cy="0"/>
        </a:xfrm>
      </p:grpSpPr>
      <p:sp>
        <p:nvSpPr>
          <p:cNvPr id="29" name="Textfeld 28">
            <a:extLst>
              <a:ext uri="{FF2B5EF4-FFF2-40B4-BE49-F238E27FC236}">
                <a16:creationId xmlns:a16="http://schemas.microsoft.com/office/drawing/2014/main" id="{4EA86CE6-0631-A3F1-246D-FA916527DCA1}"/>
              </a:ext>
            </a:extLst>
          </p:cNvPr>
          <p:cNvSpPr txBox="1"/>
          <p:nvPr/>
        </p:nvSpPr>
        <p:spPr>
          <a:xfrm>
            <a:off x="5023696" y="3577574"/>
            <a:ext cx="2950744" cy="707886"/>
          </a:xfrm>
          <a:prstGeom prst="rect">
            <a:avLst/>
          </a:prstGeom>
          <a:noFill/>
        </p:spPr>
        <p:txBody>
          <a:bodyPr wrap="none" rtlCol="0">
            <a:spAutoFit/>
          </a:bodyPr>
          <a:lstStyle/>
          <a:p>
            <a:r>
              <a:rPr lang="de-CH" sz="2400" dirty="0"/>
              <a:t>Vielfältige Beurteilung</a:t>
            </a:r>
          </a:p>
          <a:p>
            <a:pPr algn="ctr"/>
            <a:r>
              <a:rPr lang="de-CH" sz="1600" dirty="0"/>
              <a:t>im Unterricht</a:t>
            </a:r>
          </a:p>
        </p:txBody>
      </p:sp>
      <p:sp>
        <p:nvSpPr>
          <p:cNvPr id="30" name="Ellipse 19">
            <a:extLst>
              <a:ext uri="{FF2B5EF4-FFF2-40B4-BE49-F238E27FC236}">
                <a16:creationId xmlns:a16="http://schemas.microsoft.com/office/drawing/2014/main" id="{04FDF58C-7FD7-8AB4-FCBE-5328E545B3AF}"/>
              </a:ext>
            </a:extLst>
          </p:cNvPr>
          <p:cNvSpPr/>
          <p:nvPr/>
        </p:nvSpPr>
        <p:spPr>
          <a:xfrm>
            <a:off x="4081786" y="407779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Peer- beurteilung</a:t>
            </a:r>
          </a:p>
        </p:txBody>
      </p:sp>
      <p:sp>
        <p:nvSpPr>
          <p:cNvPr id="31" name="Ellipse 20">
            <a:extLst>
              <a:ext uri="{FF2B5EF4-FFF2-40B4-BE49-F238E27FC236}">
                <a16:creationId xmlns:a16="http://schemas.microsoft.com/office/drawing/2014/main" id="{FC472246-CDEF-80AE-8D2B-053A38C93DCA}"/>
              </a:ext>
            </a:extLst>
          </p:cNvPr>
          <p:cNvSpPr/>
          <p:nvPr/>
        </p:nvSpPr>
        <p:spPr>
          <a:xfrm>
            <a:off x="4902806" y="280401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mündliche Beurteilung</a:t>
            </a:r>
          </a:p>
        </p:txBody>
      </p:sp>
      <p:sp>
        <p:nvSpPr>
          <p:cNvPr id="32" name="Ellipse 21">
            <a:extLst>
              <a:ext uri="{FF2B5EF4-FFF2-40B4-BE49-F238E27FC236}">
                <a16:creationId xmlns:a16="http://schemas.microsoft.com/office/drawing/2014/main" id="{B22B9BB8-C779-2513-EEF3-8AFC13AD291F}"/>
              </a:ext>
            </a:extLst>
          </p:cNvPr>
          <p:cNvSpPr/>
          <p:nvPr/>
        </p:nvSpPr>
        <p:spPr>
          <a:xfrm>
            <a:off x="6653534" y="2664034"/>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Selbst-beurteilung</a:t>
            </a:r>
          </a:p>
        </p:txBody>
      </p:sp>
      <p:sp>
        <p:nvSpPr>
          <p:cNvPr id="33" name="Ellipse 22">
            <a:extLst>
              <a:ext uri="{FF2B5EF4-FFF2-40B4-BE49-F238E27FC236}">
                <a16:creationId xmlns:a16="http://schemas.microsoft.com/office/drawing/2014/main" id="{7B59C997-BA9A-A43B-7F6D-9FE6A1E403FA}"/>
              </a:ext>
            </a:extLst>
          </p:cNvPr>
          <p:cNvSpPr/>
          <p:nvPr/>
        </p:nvSpPr>
        <p:spPr>
          <a:xfrm>
            <a:off x="5871922" y="4350658"/>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eines Produkts</a:t>
            </a:r>
          </a:p>
        </p:txBody>
      </p:sp>
      <p:sp>
        <p:nvSpPr>
          <p:cNvPr id="34" name="Ellipse 23">
            <a:extLst>
              <a:ext uri="{FF2B5EF4-FFF2-40B4-BE49-F238E27FC236}">
                <a16:creationId xmlns:a16="http://schemas.microsoft.com/office/drawing/2014/main" id="{AE37C2BC-1F28-1B9F-8732-8EC4D9BF73F7}"/>
              </a:ext>
            </a:extLst>
          </p:cNvPr>
          <p:cNvSpPr/>
          <p:nvPr/>
        </p:nvSpPr>
        <p:spPr>
          <a:xfrm>
            <a:off x="7564379" y="3983450"/>
            <a:ext cx="1622753"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Beurteilung der Lern-dokumentation</a:t>
            </a:r>
          </a:p>
        </p:txBody>
      </p:sp>
      <p:sp>
        <p:nvSpPr>
          <p:cNvPr id="35" name="Ellipse 24">
            <a:extLst>
              <a:ext uri="{FF2B5EF4-FFF2-40B4-BE49-F238E27FC236}">
                <a16:creationId xmlns:a16="http://schemas.microsoft.com/office/drawing/2014/main" id="{683B4069-C8B5-5B3A-3A8F-C9F0B9AB39FA}"/>
              </a:ext>
            </a:extLst>
          </p:cNvPr>
          <p:cNvSpPr/>
          <p:nvPr/>
        </p:nvSpPr>
        <p:spPr>
          <a:xfrm>
            <a:off x="2802134" y="1522782"/>
            <a:ext cx="7453293" cy="38815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9" name="Abgerundetes Rechteck 13">
            <a:extLst>
              <a:ext uri="{FF2B5EF4-FFF2-40B4-BE49-F238E27FC236}">
                <a16:creationId xmlns:a16="http://schemas.microsoft.com/office/drawing/2014/main" id="{3EC13D41-7FD8-B2EB-6F3D-1678E8BA79D9}"/>
              </a:ext>
            </a:extLst>
          </p:cNvPr>
          <p:cNvSpPr/>
          <p:nvPr/>
        </p:nvSpPr>
        <p:spPr>
          <a:xfrm>
            <a:off x="5577990" y="845278"/>
            <a:ext cx="1716829" cy="1360323"/>
          </a:xfrm>
          <a:prstGeom prst="roundRect">
            <a:avLst/>
          </a:prstGeom>
          <a:ln>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Beurteilungs-gespräch</a:t>
            </a:r>
          </a:p>
        </p:txBody>
      </p:sp>
      <p:sp>
        <p:nvSpPr>
          <p:cNvPr id="41" name="Ellipse 30">
            <a:extLst>
              <a:ext uri="{FF2B5EF4-FFF2-40B4-BE49-F238E27FC236}">
                <a16:creationId xmlns:a16="http://schemas.microsoft.com/office/drawing/2014/main" id="{1B9DCED6-E70C-6B55-6220-2FA4C700C86D}"/>
              </a:ext>
            </a:extLst>
          </p:cNvPr>
          <p:cNvSpPr/>
          <p:nvPr/>
        </p:nvSpPr>
        <p:spPr>
          <a:xfrm>
            <a:off x="9403421" y="376985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a:t>
            </a:r>
          </a:p>
        </p:txBody>
      </p:sp>
      <p:sp>
        <p:nvSpPr>
          <p:cNvPr id="42" name="Ellipse 31">
            <a:extLst>
              <a:ext uri="{FF2B5EF4-FFF2-40B4-BE49-F238E27FC236}">
                <a16:creationId xmlns:a16="http://schemas.microsoft.com/office/drawing/2014/main" id="{D71E65E0-EF0F-2E95-47A4-7AA97E8FD0E6}"/>
              </a:ext>
            </a:extLst>
          </p:cNvPr>
          <p:cNvSpPr/>
          <p:nvPr/>
        </p:nvSpPr>
        <p:spPr>
          <a:xfrm>
            <a:off x="8680298" y="4685507"/>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Präsentation</a:t>
            </a:r>
          </a:p>
        </p:txBody>
      </p:sp>
      <p:sp>
        <p:nvSpPr>
          <p:cNvPr id="43" name="Ellipse 32">
            <a:extLst>
              <a:ext uri="{FF2B5EF4-FFF2-40B4-BE49-F238E27FC236}">
                <a16:creationId xmlns:a16="http://schemas.microsoft.com/office/drawing/2014/main" id="{27DAA4A2-3CF0-D0AE-2038-86D57024834E}"/>
              </a:ext>
            </a:extLst>
          </p:cNvPr>
          <p:cNvSpPr/>
          <p:nvPr/>
        </p:nvSpPr>
        <p:spPr>
          <a:xfrm>
            <a:off x="6841256" y="5044770"/>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Prozess-beobachtung</a:t>
            </a:r>
          </a:p>
        </p:txBody>
      </p:sp>
      <p:sp>
        <p:nvSpPr>
          <p:cNvPr id="44" name="Ellipse 33">
            <a:extLst>
              <a:ext uri="{FF2B5EF4-FFF2-40B4-BE49-F238E27FC236}">
                <a16:creationId xmlns:a16="http://schemas.microsoft.com/office/drawing/2014/main" id="{8D87F21B-2B57-3C5D-AF31-7526C0414343}"/>
              </a:ext>
            </a:extLst>
          </p:cNvPr>
          <p:cNvSpPr/>
          <p:nvPr/>
        </p:nvSpPr>
        <p:spPr>
          <a:xfrm>
            <a:off x="4536734" y="5022859"/>
            <a:ext cx="1446245" cy="718457"/>
          </a:xfrm>
          <a:prstGeom prst="ellipse">
            <a:avLst/>
          </a:prstGeom>
          <a:ln w="76200">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Lern-kontrollen mit Punkten</a:t>
            </a:r>
          </a:p>
        </p:txBody>
      </p:sp>
      <p:cxnSp>
        <p:nvCxnSpPr>
          <p:cNvPr id="45" name="Gerade Verbindung mit Pfeil 44">
            <a:extLst>
              <a:ext uri="{FF2B5EF4-FFF2-40B4-BE49-F238E27FC236}">
                <a16:creationId xmlns:a16="http://schemas.microsoft.com/office/drawing/2014/main" id="{9921464C-65B7-D519-6197-366C29317771}"/>
              </a:ext>
            </a:extLst>
          </p:cNvPr>
          <p:cNvCxnSpPr>
            <a:cxnSpLocks/>
            <a:stCxn id="29" idx="3"/>
            <a:endCxn id="36" idx="4"/>
          </p:cNvCxnSpPr>
          <p:nvPr/>
        </p:nvCxnSpPr>
        <p:spPr>
          <a:xfrm flipV="1">
            <a:off x="7974440" y="3466802"/>
            <a:ext cx="1737244" cy="46471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Abgerundetes Rechteck 12">
            <a:extLst>
              <a:ext uri="{FF2B5EF4-FFF2-40B4-BE49-F238E27FC236}">
                <a16:creationId xmlns:a16="http://schemas.microsoft.com/office/drawing/2014/main" id="{787ADBF4-C9C6-34B8-8E72-A5859C0FA7ED}"/>
              </a:ext>
            </a:extLst>
          </p:cNvPr>
          <p:cNvSpPr/>
          <p:nvPr/>
        </p:nvSpPr>
        <p:spPr>
          <a:xfrm>
            <a:off x="838200" y="5022858"/>
            <a:ext cx="2980319" cy="99282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CH" dirty="0"/>
              <a:t>Fehlerkultur</a:t>
            </a:r>
            <a:br>
              <a:rPr lang="de-CH" dirty="0"/>
            </a:br>
            <a:r>
              <a:rPr lang="de-CH" dirty="0"/>
              <a:t>Lernkultur</a:t>
            </a:r>
          </a:p>
          <a:p>
            <a:pPr algn="ctr"/>
            <a:r>
              <a:rPr lang="de-CH" dirty="0"/>
              <a:t>Individualisierung</a:t>
            </a:r>
          </a:p>
        </p:txBody>
      </p:sp>
      <p:sp>
        <p:nvSpPr>
          <p:cNvPr id="47" name="Abgerundetes Rechteck 12">
            <a:extLst>
              <a:ext uri="{FF2B5EF4-FFF2-40B4-BE49-F238E27FC236}">
                <a16:creationId xmlns:a16="http://schemas.microsoft.com/office/drawing/2014/main" id="{02A2AEAF-0ED9-6494-B5AD-01F8F4E8E18D}"/>
              </a:ext>
            </a:extLst>
          </p:cNvPr>
          <p:cNvSpPr/>
          <p:nvPr/>
        </p:nvSpPr>
        <p:spPr>
          <a:xfrm>
            <a:off x="893735" y="1424654"/>
            <a:ext cx="1908399" cy="1360323"/>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de-CH" dirty="0"/>
              <a:t>Eltern-information</a:t>
            </a:r>
          </a:p>
        </p:txBody>
      </p:sp>
      <p:sp>
        <p:nvSpPr>
          <p:cNvPr id="37" name="Abgerundetes Rechteck 11">
            <a:extLst>
              <a:ext uri="{FF2B5EF4-FFF2-40B4-BE49-F238E27FC236}">
                <a16:creationId xmlns:a16="http://schemas.microsoft.com/office/drawing/2014/main" id="{264E299E-C31A-E49A-D77A-399EDD9E4C8B}"/>
              </a:ext>
            </a:extLst>
          </p:cNvPr>
          <p:cNvSpPr/>
          <p:nvPr/>
        </p:nvSpPr>
        <p:spPr>
          <a:xfrm>
            <a:off x="2193168" y="2927402"/>
            <a:ext cx="1707503" cy="1360323"/>
          </a:xfrm>
          <a:prstGeom prst="roundRect">
            <a:avLst/>
          </a:prstGeom>
          <a:ln w="762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Lerngespräche</a:t>
            </a:r>
          </a:p>
          <a:p>
            <a:pPr algn="ctr"/>
            <a:r>
              <a:rPr lang="de-CH" dirty="0"/>
              <a:t>mit Schüler*in</a:t>
            </a:r>
          </a:p>
        </p:txBody>
      </p:sp>
      <p:sp>
        <p:nvSpPr>
          <p:cNvPr id="36" name="Ellipse 25">
            <a:extLst>
              <a:ext uri="{FF2B5EF4-FFF2-40B4-BE49-F238E27FC236}">
                <a16:creationId xmlns:a16="http://schemas.microsoft.com/office/drawing/2014/main" id="{8FA53DB1-84DB-5A40-0D3C-2701DCA5D772}"/>
              </a:ext>
            </a:extLst>
          </p:cNvPr>
          <p:cNvSpPr/>
          <p:nvPr/>
        </p:nvSpPr>
        <p:spPr>
          <a:xfrm>
            <a:off x="8449723" y="2588181"/>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Notenkonferenz</a:t>
            </a:r>
            <a:endParaRPr lang="de-CH" sz="1200" dirty="0"/>
          </a:p>
        </p:txBody>
      </p:sp>
      <p:sp>
        <p:nvSpPr>
          <p:cNvPr id="40" name="Ellipse 29">
            <a:extLst>
              <a:ext uri="{FF2B5EF4-FFF2-40B4-BE49-F238E27FC236}">
                <a16:creationId xmlns:a16="http://schemas.microsoft.com/office/drawing/2014/main" id="{255570C2-E2EB-A6B7-5E89-04DD079CC387}"/>
              </a:ext>
            </a:extLst>
          </p:cNvPr>
          <p:cNvSpPr/>
          <p:nvPr/>
        </p:nvSpPr>
        <p:spPr>
          <a:xfrm>
            <a:off x="7984315" y="1635872"/>
            <a:ext cx="1279035" cy="468944"/>
          </a:xfrm>
          <a:prstGeom prst="ellipse">
            <a:avLst/>
          </a:prstGeom>
          <a:ln w="76200">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Zeugnis</a:t>
            </a:r>
          </a:p>
        </p:txBody>
      </p:sp>
      <p:cxnSp>
        <p:nvCxnSpPr>
          <p:cNvPr id="46" name="Gerade Verbindung mit Pfeil 45">
            <a:extLst>
              <a:ext uri="{FF2B5EF4-FFF2-40B4-BE49-F238E27FC236}">
                <a16:creationId xmlns:a16="http://schemas.microsoft.com/office/drawing/2014/main" id="{030E3B87-D8F0-8CD5-3CBA-6298784FCB18}"/>
              </a:ext>
            </a:extLst>
          </p:cNvPr>
          <p:cNvCxnSpPr>
            <a:cxnSpLocks/>
            <a:stCxn id="36" idx="0"/>
            <a:endCxn id="40" idx="4"/>
          </p:cNvCxnSpPr>
          <p:nvPr/>
        </p:nvCxnSpPr>
        <p:spPr>
          <a:xfrm flipH="1" flipV="1">
            <a:off x="8623835" y="2104817"/>
            <a:ext cx="1087849" cy="48336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Ellipse 25">
            <a:extLst>
              <a:ext uri="{FF2B5EF4-FFF2-40B4-BE49-F238E27FC236}">
                <a16:creationId xmlns:a16="http://schemas.microsoft.com/office/drawing/2014/main" id="{ED834979-14B4-21C4-49E6-AF5C4FFF57EB}"/>
              </a:ext>
            </a:extLst>
          </p:cNvPr>
          <p:cNvSpPr/>
          <p:nvPr/>
        </p:nvSpPr>
        <p:spPr>
          <a:xfrm>
            <a:off x="10186967" y="2985529"/>
            <a:ext cx="2523921" cy="878621"/>
          </a:xfrm>
          <a:prstGeom prst="ellipse">
            <a:avLst/>
          </a:prstGeom>
          <a:solidFill>
            <a:schemeClr val="bg1"/>
          </a:solidFill>
          <a:ln w="76200">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Screening</a:t>
            </a:r>
            <a:endParaRPr lang="de-CH" sz="1200" dirty="0"/>
          </a:p>
        </p:txBody>
      </p:sp>
      <p:sp>
        <p:nvSpPr>
          <p:cNvPr id="2" name="Rechteck 1">
            <a:extLst>
              <a:ext uri="{FF2B5EF4-FFF2-40B4-BE49-F238E27FC236}">
                <a16:creationId xmlns:a16="http://schemas.microsoft.com/office/drawing/2014/main" id="{ECC98A4A-6983-B5AA-6609-0AEBD21BE505}"/>
              </a:ext>
            </a:extLst>
          </p:cNvPr>
          <p:cNvSpPr/>
          <p:nvPr/>
        </p:nvSpPr>
        <p:spPr>
          <a:xfrm>
            <a:off x="0" y="-1"/>
            <a:ext cx="12192000" cy="6858001"/>
          </a:xfrm>
          <a:prstGeom prst="rect">
            <a:avLst/>
          </a:prstGeom>
          <a:solidFill>
            <a:schemeClr val="accent6">
              <a:lumMod val="20000"/>
              <a:lumOff val="80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Abgerundetes Rechteck 12">
            <a:extLst>
              <a:ext uri="{FF2B5EF4-FFF2-40B4-BE49-F238E27FC236}">
                <a16:creationId xmlns:a16="http://schemas.microsoft.com/office/drawing/2014/main" id="{B2037480-A9FE-87A5-7DA4-B169D70CA8BA}"/>
              </a:ext>
            </a:extLst>
          </p:cNvPr>
          <p:cNvSpPr/>
          <p:nvPr/>
        </p:nvSpPr>
        <p:spPr>
          <a:xfrm>
            <a:off x="3336744" y="938111"/>
            <a:ext cx="1908399" cy="1360323"/>
          </a:xfrm>
          <a:prstGeom prst="roundRect">
            <a:avLst/>
          </a:prstGeom>
          <a:ln w="3810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Lern-dokumentation</a:t>
            </a:r>
          </a:p>
        </p:txBody>
      </p:sp>
    </p:spTree>
    <p:extLst>
      <p:ext uri="{BB962C8B-B14F-4D97-AF65-F5344CB8AC3E}">
        <p14:creationId xmlns:p14="http://schemas.microsoft.com/office/powerpoint/2010/main" val="1289099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5B801-C37C-1CD1-132B-6289D93E0BE2}"/>
              </a:ext>
            </a:extLst>
          </p:cNvPr>
          <p:cNvSpPr>
            <a:spLocks noGrp="1"/>
          </p:cNvSpPr>
          <p:nvPr>
            <p:ph type="title"/>
          </p:nvPr>
        </p:nvSpPr>
        <p:spPr/>
        <p:txBody>
          <a:bodyPr/>
          <a:lstStyle/>
          <a:p>
            <a:r>
              <a:rPr lang="de-CH" dirty="0"/>
              <a:t>Leistungsdokumentation…</a:t>
            </a:r>
          </a:p>
        </p:txBody>
      </p:sp>
      <p:sp>
        <p:nvSpPr>
          <p:cNvPr id="3" name="Inhaltsplatzhalter 2">
            <a:extLst>
              <a:ext uri="{FF2B5EF4-FFF2-40B4-BE49-F238E27FC236}">
                <a16:creationId xmlns:a16="http://schemas.microsoft.com/office/drawing/2014/main" id="{3B5F7CBF-FB4B-2C2E-4ADA-4479A61792DD}"/>
              </a:ext>
            </a:extLst>
          </p:cNvPr>
          <p:cNvSpPr>
            <a:spLocks noGrp="1"/>
          </p:cNvSpPr>
          <p:nvPr>
            <p:ph idx="1"/>
          </p:nvPr>
        </p:nvSpPr>
        <p:spPr>
          <a:xfrm>
            <a:off x="838200" y="2208854"/>
            <a:ext cx="10515600" cy="3417584"/>
          </a:xfrm>
        </p:spPr>
        <p:txBody>
          <a:bodyPr/>
          <a:lstStyle/>
          <a:p>
            <a:pPr marL="0" indent="0">
              <a:buNone/>
            </a:pPr>
            <a:r>
              <a:rPr lang="de-CH" dirty="0">
                <a:latin typeface="+mj-lt"/>
              </a:rPr>
              <a:t>… darf so vielfältig sein, wie der Unterricht.</a:t>
            </a:r>
          </a:p>
          <a:p>
            <a:pPr marL="0" indent="0">
              <a:buNone/>
            </a:pPr>
            <a:r>
              <a:rPr lang="de-CH" dirty="0">
                <a:latin typeface="+mj-lt"/>
              </a:rPr>
              <a:t>… wird im Team auf den verschiedenen Stufen entwickelt.</a:t>
            </a:r>
          </a:p>
          <a:p>
            <a:pPr marL="0" indent="0">
              <a:buNone/>
            </a:pPr>
            <a:r>
              <a:rPr lang="de-CH" dirty="0">
                <a:latin typeface="+mj-lt"/>
              </a:rPr>
              <a:t>... kann immer weiter entwickelt werden.</a:t>
            </a:r>
          </a:p>
          <a:p>
            <a:pPr marL="0" indent="0">
              <a:buNone/>
            </a:pPr>
            <a:r>
              <a:rPr lang="de-CH" dirty="0">
                <a:latin typeface="+mj-lt"/>
              </a:rPr>
              <a:t>...  wird über die ganze Schule aufgebaut.</a:t>
            </a:r>
          </a:p>
          <a:p>
            <a:pPr marL="0" indent="0">
              <a:buNone/>
            </a:pPr>
            <a:endParaRPr lang="de-CH" dirty="0">
              <a:latin typeface="+mj-lt"/>
            </a:endParaRPr>
          </a:p>
        </p:txBody>
      </p:sp>
    </p:spTree>
    <p:extLst>
      <p:ext uri="{BB962C8B-B14F-4D97-AF65-F5344CB8AC3E}">
        <p14:creationId xmlns:p14="http://schemas.microsoft.com/office/powerpoint/2010/main" val="4089901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18526B8-1300-DBB7-C6BA-D3E5053E193B}"/>
              </a:ext>
            </a:extLst>
          </p:cNvPr>
          <p:cNvPicPr>
            <a:picLocks noChangeAspect="1"/>
          </p:cNvPicPr>
          <p:nvPr/>
        </p:nvPicPr>
        <p:blipFill>
          <a:blip r:embed="rId2"/>
          <a:stretch>
            <a:fillRect/>
          </a:stretch>
        </p:blipFill>
        <p:spPr>
          <a:xfrm>
            <a:off x="5912363" y="143996"/>
            <a:ext cx="2606976" cy="3710139"/>
          </a:xfrm>
          <a:prstGeom prst="rect">
            <a:avLst/>
          </a:prstGeom>
        </p:spPr>
      </p:pic>
      <p:pic>
        <p:nvPicPr>
          <p:cNvPr id="6" name="Grafik 5">
            <a:extLst>
              <a:ext uri="{FF2B5EF4-FFF2-40B4-BE49-F238E27FC236}">
                <a16:creationId xmlns:a16="http://schemas.microsoft.com/office/drawing/2014/main" id="{D555B29D-7A65-05FA-1C45-C2D4E7475352}"/>
              </a:ext>
            </a:extLst>
          </p:cNvPr>
          <p:cNvPicPr>
            <a:picLocks noChangeAspect="1"/>
          </p:cNvPicPr>
          <p:nvPr/>
        </p:nvPicPr>
        <p:blipFill>
          <a:blip r:embed="rId3"/>
          <a:stretch>
            <a:fillRect/>
          </a:stretch>
        </p:blipFill>
        <p:spPr>
          <a:xfrm>
            <a:off x="8221628" y="624344"/>
            <a:ext cx="3640267" cy="2595746"/>
          </a:xfrm>
          <a:prstGeom prst="rect">
            <a:avLst/>
          </a:prstGeom>
        </p:spPr>
      </p:pic>
      <p:pic>
        <p:nvPicPr>
          <p:cNvPr id="7" name="Grafik 6" descr="Ein Bild, das Text, Zeichnung, Anzeigetafel, Kinderkunst enthält.&#10;&#10;Automatisch generierte Beschreibung">
            <a:extLst>
              <a:ext uri="{FF2B5EF4-FFF2-40B4-BE49-F238E27FC236}">
                <a16:creationId xmlns:a16="http://schemas.microsoft.com/office/drawing/2014/main" id="{3090DC63-A45B-ED59-1181-FCA871532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313" y="3220090"/>
            <a:ext cx="4357687" cy="1675096"/>
          </a:xfrm>
          <a:prstGeom prst="rect">
            <a:avLst/>
          </a:prstGeom>
        </p:spPr>
      </p:pic>
      <p:pic>
        <p:nvPicPr>
          <p:cNvPr id="9" name="Grafik 8" descr="Ein Bild, das Text, Zeichnung, Entwurf, Papier enthält.&#10;&#10;Automatisch generierte Beschreibung">
            <a:extLst>
              <a:ext uri="{FF2B5EF4-FFF2-40B4-BE49-F238E27FC236}">
                <a16:creationId xmlns:a16="http://schemas.microsoft.com/office/drawing/2014/main" id="{16EC4A71-F2B2-6F61-210A-A4DFD36D1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309652" y="3061079"/>
            <a:ext cx="2751161" cy="3668214"/>
          </a:xfrm>
          <a:prstGeom prst="rect">
            <a:avLst/>
          </a:prstGeom>
        </p:spPr>
      </p:pic>
      <p:sp>
        <p:nvSpPr>
          <p:cNvPr id="10" name="Textfeld 9">
            <a:extLst>
              <a:ext uri="{FF2B5EF4-FFF2-40B4-BE49-F238E27FC236}">
                <a16:creationId xmlns:a16="http://schemas.microsoft.com/office/drawing/2014/main" id="{7A836DF9-0EDD-6F8D-1DE4-3ECB13D5921F}"/>
              </a:ext>
            </a:extLst>
          </p:cNvPr>
          <p:cNvSpPr txBox="1"/>
          <p:nvPr/>
        </p:nvSpPr>
        <p:spPr>
          <a:xfrm>
            <a:off x="506349" y="764044"/>
            <a:ext cx="4875394" cy="5078313"/>
          </a:xfrm>
          <a:prstGeom prst="rect">
            <a:avLst/>
          </a:prstGeom>
          <a:noFill/>
        </p:spPr>
        <p:txBody>
          <a:bodyPr wrap="square">
            <a:spAutoFit/>
          </a:bodyPr>
          <a:lstStyle/>
          <a:p>
            <a:r>
              <a:rPr lang="de-CH" sz="4400" dirty="0">
                <a:latin typeface="+mj-lt"/>
              </a:rPr>
              <a:t>Mögliche Inhalte </a:t>
            </a:r>
          </a:p>
          <a:p>
            <a:endParaRPr lang="de-CH" sz="2800" dirty="0">
              <a:latin typeface="+mj-lt"/>
            </a:endParaRPr>
          </a:p>
          <a:p>
            <a:r>
              <a:rPr lang="de-CH" sz="2800" dirty="0">
                <a:latin typeface="+mj-lt"/>
              </a:rPr>
              <a:t>- Tipps aus den   </a:t>
            </a:r>
          </a:p>
          <a:p>
            <a:r>
              <a:rPr lang="de-CH" sz="2800" dirty="0">
                <a:latin typeface="+mj-lt"/>
              </a:rPr>
              <a:t>   Lernkontrollen/ Merksätze </a:t>
            </a:r>
          </a:p>
          <a:p>
            <a:r>
              <a:rPr lang="de-CH" sz="2800" dirty="0">
                <a:latin typeface="+mj-lt"/>
              </a:rPr>
              <a:t>- Lerngespräche / Lernbegleiter </a:t>
            </a:r>
          </a:p>
          <a:p>
            <a:r>
              <a:rPr lang="de-CH" sz="2800" dirty="0">
                <a:latin typeface="+mj-lt"/>
              </a:rPr>
              <a:t>- Kompetenzen/ Landkarten /  </a:t>
            </a:r>
          </a:p>
          <a:p>
            <a:r>
              <a:rPr lang="de-CH" sz="2800" dirty="0">
                <a:latin typeface="+mj-lt"/>
              </a:rPr>
              <a:t>  Lernweg </a:t>
            </a:r>
          </a:p>
          <a:p>
            <a:r>
              <a:rPr lang="de-CH" sz="2800" dirty="0">
                <a:latin typeface="+mj-lt"/>
              </a:rPr>
              <a:t>- Zeigeaufgaben </a:t>
            </a:r>
          </a:p>
          <a:p>
            <a:r>
              <a:rPr lang="de-CH" sz="2800" dirty="0">
                <a:latin typeface="+mj-lt"/>
              </a:rPr>
              <a:t>- Lernkontrollen  </a:t>
            </a:r>
          </a:p>
          <a:p>
            <a:r>
              <a:rPr lang="de-CH" sz="2800" dirty="0">
                <a:latin typeface="+mj-lt"/>
              </a:rPr>
              <a:t>- Inhaltsübersicht über die   </a:t>
            </a:r>
          </a:p>
          <a:p>
            <a:r>
              <a:rPr lang="de-CH" sz="2800" dirty="0">
                <a:latin typeface="+mj-lt"/>
              </a:rPr>
              <a:t>   nächste Zeit </a:t>
            </a:r>
          </a:p>
        </p:txBody>
      </p:sp>
    </p:spTree>
    <p:extLst>
      <p:ext uri="{BB962C8B-B14F-4D97-AF65-F5344CB8AC3E}">
        <p14:creationId xmlns:p14="http://schemas.microsoft.com/office/powerpoint/2010/main" val="1352585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BCBA7-CB72-4082-B5CB-86414EC422A1}"/>
              </a:ext>
            </a:extLst>
          </p:cNvPr>
          <p:cNvSpPr>
            <a:spLocks noGrp="1"/>
          </p:cNvSpPr>
          <p:nvPr>
            <p:ph type="title"/>
          </p:nvPr>
        </p:nvSpPr>
        <p:spPr>
          <a:xfrm>
            <a:off x="838200" y="365125"/>
            <a:ext cx="10515600" cy="1325563"/>
          </a:xfrm>
        </p:spPr>
        <p:txBody>
          <a:bodyPr/>
          <a:lstStyle/>
          <a:p>
            <a:r>
              <a:rPr lang="de-CH" dirty="0"/>
              <a:t>Entwicklungsziel Beurteilen</a:t>
            </a:r>
          </a:p>
        </p:txBody>
      </p:sp>
      <p:sp>
        <p:nvSpPr>
          <p:cNvPr id="5" name="Foliennummernplatzhalter 4">
            <a:extLst>
              <a:ext uri="{FF2B5EF4-FFF2-40B4-BE49-F238E27FC236}">
                <a16:creationId xmlns:a16="http://schemas.microsoft.com/office/drawing/2014/main" id="{9EB3BD45-9A46-4EEA-8BF7-0A92529F3E1D}"/>
              </a:ext>
            </a:extLst>
          </p:cNvPr>
          <p:cNvSpPr>
            <a:spLocks noGrp="1"/>
          </p:cNvSpPr>
          <p:nvPr>
            <p:ph type="sldNum" sz="quarter" idx="4294967295"/>
          </p:nvPr>
        </p:nvSpPr>
        <p:spPr>
          <a:xfrm>
            <a:off x="8610600" y="6356351"/>
            <a:ext cx="2743200" cy="365125"/>
          </a:xfrm>
        </p:spPr>
        <p:txBody>
          <a:bodyPr/>
          <a:lstStyle/>
          <a:p>
            <a:fld id="{36DF96BA-AF5A-42CA-80DE-B5C224E43B1F}" type="slidenum">
              <a:rPr lang="de-CH" smtClean="0"/>
              <a:t>49</a:t>
            </a:fld>
            <a:endParaRPr lang="de-CH"/>
          </a:p>
        </p:txBody>
      </p:sp>
      <p:sp>
        <p:nvSpPr>
          <p:cNvPr id="6" name="Textfeld 5">
            <a:extLst>
              <a:ext uri="{FF2B5EF4-FFF2-40B4-BE49-F238E27FC236}">
                <a16:creationId xmlns:a16="http://schemas.microsoft.com/office/drawing/2014/main" id="{A895BF02-C0F2-4A68-AC0B-F785B2E0531F}"/>
              </a:ext>
            </a:extLst>
          </p:cNvPr>
          <p:cNvSpPr txBox="1"/>
          <p:nvPr/>
        </p:nvSpPr>
        <p:spPr>
          <a:xfrm>
            <a:off x="1699509" y="2136338"/>
            <a:ext cx="8792981" cy="2585323"/>
          </a:xfrm>
          <a:prstGeom prst="rect">
            <a:avLst/>
          </a:prstGeom>
          <a:noFill/>
        </p:spPr>
        <p:txBody>
          <a:bodyPr wrap="square">
            <a:spAutoFit/>
          </a:bodyPr>
          <a:lstStyle/>
          <a:p>
            <a:pPr algn="ctr"/>
            <a:r>
              <a:rPr lang="de-DE" sz="5400" i="1" dirty="0">
                <a:latin typeface="+mj-lt"/>
              </a:rPr>
              <a:t>Bei der Beurteilung steht die Förderung der kindlichen Entwicklung im Zentrum.</a:t>
            </a:r>
            <a:endParaRPr lang="de-CH" sz="5400" i="1" dirty="0">
              <a:latin typeface="+mj-lt"/>
            </a:endParaRPr>
          </a:p>
        </p:txBody>
      </p:sp>
    </p:spTree>
    <p:extLst>
      <p:ext uri="{BB962C8B-B14F-4D97-AF65-F5344CB8AC3E}">
        <p14:creationId xmlns:p14="http://schemas.microsoft.com/office/powerpoint/2010/main" val="2017990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74E9E5-2619-4FBE-B555-DE4DB9EB820D}"/>
              </a:ext>
            </a:extLst>
          </p:cNvPr>
          <p:cNvSpPr>
            <a:spLocks noGrp="1"/>
          </p:cNvSpPr>
          <p:nvPr>
            <p:ph type="title"/>
          </p:nvPr>
        </p:nvSpPr>
        <p:spPr>
          <a:xfrm>
            <a:off x="838200" y="365125"/>
            <a:ext cx="10515600" cy="1325563"/>
          </a:xfrm>
        </p:spPr>
        <p:txBody>
          <a:bodyPr/>
          <a:lstStyle/>
          <a:p>
            <a:r>
              <a:rPr lang="de-CH" dirty="0"/>
              <a:t>Welche Lernkultur möchten wir (er)leben?</a:t>
            </a:r>
          </a:p>
        </p:txBody>
      </p:sp>
      <p:pic>
        <p:nvPicPr>
          <p:cNvPr id="7" name="Inhaltsplatzhalter 6" descr="Ein Bild, das Text enthält.&#10;&#10;Automatisch generierte Beschreibung">
            <a:extLst>
              <a:ext uri="{FF2B5EF4-FFF2-40B4-BE49-F238E27FC236}">
                <a16:creationId xmlns:a16="http://schemas.microsoft.com/office/drawing/2014/main" id="{8EC2C794-0527-4770-9BEB-06E562D7E1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842475" y="2547938"/>
            <a:ext cx="6858000" cy="5143499"/>
          </a:xfrm>
        </p:spPr>
      </p:pic>
      <p:sp>
        <p:nvSpPr>
          <p:cNvPr id="4" name="Datumsplatzhalter 3">
            <a:extLst>
              <a:ext uri="{FF2B5EF4-FFF2-40B4-BE49-F238E27FC236}">
                <a16:creationId xmlns:a16="http://schemas.microsoft.com/office/drawing/2014/main" id="{A8A1A51D-EB80-4DA5-8DDE-13B9ED33D476}"/>
              </a:ext>
            </a:extLst>
          </p:cNvPr>
          <p:cNvSpPr>
            <a:spLocks noGrp="1"/>
          </p:cNvSpPr>
          <p:nvPr>
            <p:ph type="dt" sz="half" idx="10"/>
          </p:nvPr>
        </p:nvSpPr>
        <p:spPr>
          <a:xfrm>
            <a:off x="838200" y="6356350"/>
            <a:ext cx="2743200" cy="365125"/>
          </a:xfrm>
        </p:spPr>
        <p:txBody>
          <a:bodyPr/>
          <a:lstStyle/>
          <a:p>
            <a:endParaRPr lang="de-CH"/>
          </a:p>
        </p:txBody>
      </p:sp>
      <p:sp>
        <p:nvSpPr>
          <p:cNvPr id="5" name="Foliennummernplatzhalter 4">
            <a:extLst>
              <a:ext uri="{FF2B5EF4-FFF2-40B4-BE49-F238E27FC236}">
                <a16:creationId xmlns:a16="http://schemas.microsoft.com/office/drawing/2014/main" id="{51307A2C-D83D-40F0-8FEF-6EC95ACFB1CE}"/>
              </a:ext>
            </a:extLst>
          </p:cNvPr>
          <p:cNvSpPr>
            <a:spLocks noGrp="1"/>
          </p:cNvSpPr>
          <p:nvPr>
            <p:ph type="sldNum" sz="quarter" idx="12"/>
          </p:nvPr>
        </p:nvSpPr>
        <p:spPr>
          <a:xfrm>
            <a:off x="8610600" y="6356350"/>
            <a:ext cx="2743200" cy="365125"/>
          </a:xfrm>
        </p:spPr>
        <p:txBody>
          <a:bodyPr/>
          <a:lstStyle/>
          <a:p>
            <a:fld id="{36DF96BA-AF5A-42CA-80DE-B5C224E43B1F}" type="slidenum">
              <a:rPr lang="de-CH" smtClean="0"/>
              <a:t>5</a:t>
            </a:fld>
            <a:endParaRPr lang="de-CH"/>
          </a:p>
        </p:txBody>
      </p:sp>
      <p:pic>
        <p:nvPicPr>
          <p:cNvPr id="9" name="Grafik 8" descr="Ein Bild, das Text enthält.&#10;&#10;Automatisch generierte Beschreibung">
            <a:extLst>
              <a:ext uri="{FF2B5EF4-FFF2-40B4-BE49-F238E27FC236}">
                <a16:creationId xmlns:a16="http://schemas.microsoft.com/office/drawing/2014/main" id="{FB80778B-A2CB-4873-8DAB-4F350518E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97003" y="2547937"/>
            <a:ext cx="6858000" cy="51435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BAFABEF7-59ED-4E36-ABBB-8857F94F2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631004" y="2595563"/>
            <a:ext cx="6858000" cy="5143500"/>
          </a:xfrm>
          <a:prstGeom prst="rect">
            <a:avLst/>
          </a:prstGeom>
        </p:spPr>
      </p:pic>
      <p:pic>
        <p:nvPicPr>
          <p:cNvPr id="3" name="Grafik 2">
            <a:extLst>
              <a:ext uri="{FF2B5EF4-FFF2-40B4-BE49-F238E27FC236}">
                <a16:creationId xmlns:a16="http://schemas.microsoft.com/office/drawing/2014/main" id="{0552D10D-1A3E-AE1A-9DBA-9149E55AC612}"/>
              </a:ext>
            </a:extLst>
          </p:cNvPr>
          <p:cNvPicPr>
            <a:picLocks noChangeAspect="1"/>
          </p:cNvPicPr>
          <p:nvPr/>
        </p:nvPicPr>
        <p:blipFill>
          <a:blip r:embed="rId6"/>
          <a:stretch>
            <a:fillRect/>
          </a:stretch>
        </p:blipFill>
        <p:spPr>
          <a:xfrm>
            <a:off x="6802777" y="3103220"/>
            <a:ext cx="4924335" cy="3205505"/>
          </a:xfrm>
          <a:prstGeom prst="rect">
            <a:avLst/>
          </a:prstGeom>
        </p:spPr>
      </p:pic>
      <p:pic>
        <p:nvPicPr>
          <p:cNvPr id="10" name="Grafik 9">
            <a:extLst>
              <a:ext uri="{FF2B5EF4-FFF2-40B4-BE49-F238E27FC236}">
                <a16:creationId xmlns:a16="http://schemas.microsoft.com/office/drawing/2014/main" id="{A9F4FC40-A737-C4E7-BC6B-E93CC012462F}"/>
              </a:ext>
            </a:extLst>
          </p:cNvPr>
          <p:cNvPicPr>
            <a:picLocks noChangeAspect="1"/>
          </p:cNvPicPr>
          <p:nvPr/>
        </p:nvPicPr>
        <p:blipFill>
          <a:blip r:embed="rId7"/>
          <a:stretch>
            <a:fillRect/>
          </a:stretch>
        </p:blipFill>
        <p:spPr>
          <a:xfrm>
            <a:off x="78306" y="4705972"/>
            <a:ext cx="6724471" cy="2243522"/>
          </a:xfrm>
          <a:prstGeom prst="rect">
            <a:avLst/>
          </a:prstGeom>
        </p:spPr>
      </p:pic>
    </p:spTree>
    <p:extLst>
      <p:ext uri="{BB962C8B-B14F-4D97-AF65-F5344CB8AC3E}">
        <p14:creationId xmlns:p14="http://schemas.microsoft.com/office/powerpoint/2010/main" val="4267235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reis, Farbigkeit, Palette enthält.&#10;&#10;Automatisch generierte Beschreibung">
            <a:extLst>
              <a:ext uri="{FF2B5EF4-FFF2-40B4-BE49-F238E27FC236}">
                <a16:creationId xmlns:a16="http://schemas.microsoft.com/office/drawing/2014/main" id="{E6A99ACC-FB91-B6D3-370C-CC3DB1C8D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782" y="772372"/>
            <a:ext cx="9753600" cy="5400675"/>
          </a:xfrm>
          <a:prstGeom prst="rect">
            <a:avLst/>
          </a:prstGeom>
        </p:spPr>
      </p:pic>
      <p:sp>
        <p:nvSpPr>
          <p:cNvPr id="2" name="Titel 1">
            <a:extLst>
              <a:ext uri="{FF2B5EF4-FFF2-40B4-BE49-F238E27FC236}">
                <a16:creationId xmlns:a16="http://schemas.microsoft.com/office/drawing/2014/main" id="{0429FA9A-DE14-3CA5-200E-F36505BA9636}"/>
              </a:ext>
            </a:extLst>
          </p:cNvPr>
          <p:cNvSpPr>
            <a:spLocks noGrp="1"/>
          </p:cNvSpPr>
          <p:nvPr>
            <p:ph type="title"/>
          </p:nvPr>
        </p:nvSpPr>
        <p:spPr>
          <a:xfrm>
            <a:off x="838200" y="234500"/>
            <a:ext cx="10515600" cy="1325563"/>
          </a:xfrm>
        </p:spPr>
        <p:txBody>
          <a:bodyPr/>
          <a:lstStyle/>
          <a:p>
            <a:r>
              <a:rPr lang="de-CH" dirty="0"/>
              <a:t>Standard Beurteilen St. Karli</a:t>
            </a:r>
          </a:p>
        </p:txBody>
      </p:sp>
      <p:sp>
        <p:nvSpPr>
          <p:cNvPr id="10" name="Ellipse 9">
            <a:extLst>
              <a:ext uri="{FF2B5EF4-FFF2-40B4-BE49-F238E27FC236}">
                <a16:creationId xmlns:a16="http://schemas.microsoft.com/office/drawing/2014/main" id="{EE76A224-44ED-D765-170A-B8A443525752}"/>
              </a:ext>
            </a:extLst>
          </p:cNvPr>
          <p:cNvSpPr/>
          <p:nvPr/>
        </p:nvSpPr>
        <p:spPr>
          <a:xfrm>
            <a:off x="2065655" y="2489147"/>
            <a:ext cx="2341756" cy="1521211"/>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keine Ziffernoten</a:t>
            </a:r>
          </a:p>
        </p:txBody>
      </p:sp>
      <p:sp>
        <p:nvSpPr>
          <p:cNvPr id="11" name="Ellipse 10">
            <a:extLst>
              <a:ext uri="{FF2B5EF4-FFF2-40B4-BE49-F238E27FC236}">
                <a16:creationId xmlns:a16="http://schemas.microsoft.com/office/drawing/2014/main" id="{0375EF99-E3D2-FACF-0853-E55E04E82EB4}"/>
              </a:ext>
            </a:extLst>
          </p:cNvPr>
          <p:cNvSpPr/>
          <p:nvPr/>
        </p:nvSpPr>
        <p:spPr>
          <a:xfrm>
            <a:off x="3953812" y="3671889"/>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Vielfältige Beurteilungs-anlässe</a:t>
            </a:r>
          </a:p>
        </p:txBody>
      </p:sp>
      <p:sp>
        <p:nvSpPr>
          <p:cNvPr id="12" name="Ellipse 11">
            <a:extLst>
              <a:ext uri="{FF2B5EF4-FFF2-40B4-BE49-F238E27FC236}">
                <a16:creationId xmlns:a16="http://schemas.microsoft.com/office/drawing/2014/main" id="{0E0B77CE-190B-1C45-232A-4816068D74E7}"/>
              </a:ext>
            </a:extLst>
          </p:cNvPr>
          <p:cNvSpPr/>
          <p:nvPr/>
        </p:nvSpPr>
        <p:spPr>
          <a:xfrm>
            <a:off x="4472633" y="1471613"/>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Regelmässige Lerngespräche</a:t>
            </a:r>
          </a:p>
        </p:txBody>
      </p:sp>
      <p:sp>
        <p:nvSpPr>
          <p:cNvPr id="13" name="Ellipse 12">
            <a:extLst>
              <a:ext uri="{FF2B5EF4-FFF2-40B4-BE49-F238E27FC236}">
                <a16:creationId xmlns:a16="http://schemas.microsoft.com/office/drawing/2014/main" id="{433171DB-6DBD-1042-AA44-F774FA9D35CB}"/>
              </a:ext>
            </a:extLst>
          </p:cNvPr>
          <p:cNvSpPr/>
          <p:nvPr/>
        </p:nvSpPr>
        <p:spPr>
          <a:xfrm>
            <a:off x="6168842" y="3017467"/>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Lern-dokumentation</a:t>
            </a:r>
          </a:p>
        </p:txBody>
      </p:sp>
      <p:sp>
        <p:nvSpPr>
          <p:cNvPr id="14" name="Ellipse 13">
            <a:extLst>
              <a:ext uri="{FF2B5EF4-FFF2-40B4-BE49-F238E27FC236}">
                <a16:creationId xmlns:a16="http://schemas.microsoft.com/office/drawing/2014/main" id="{50A6837C-5764-6FCD-CABE-0804262FF0C4}"/>
              </a:ext>
            </a:extLst>
          </p:cNvPr>
          <p:cNvSpPr/>
          <p:nvPr/>
        </p:nvSpPr>
        <p:spPr>
          <a:xfrm>
            <a:off x="7654101" y="1574747"/>
            <a:ext cx="3124257"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Standort- </a:t>
            </a:r>
            <a:r>
              <a:rPr lang="de-CH" dirty="0" err="1">
                <a:solidFill>
                  <a:schemeClr val="tx1"/>
                </a:solidFill>
                <a:latin typeface="+mj-lt"/>
              </a:rPr>
              <a:t>bestimmung</a:t>
            </a:r>
            <a:r>
              <a:rPr lang="de-CH" dirty="0">
                <a:solidFill>
                  <a:schemeClr val="tx1"/>
                </a:solidFill>
                <a:latin typeface="+mj-lt"/>
              </a:rPr>
              <a:t> </a:t>
            </a:r>
          </a:p>
        </p:txBody>
      </p:sp>
      <p:sp>
        <p:nvSpPr>
          <p:cNvPr id="6" name="Ellipse 5">
            <a:extLst>
              <a:ext uri="{FF2B5EF4-FFF2-40B4-BE49-F238E27FC236}">
                <a16:creationId xmlns:a16="http://schemas.microsoft.com/office/drawing/2014/main" id="{6CAEC792-4405-3A5A-EB2F-19D7B30FA556}"/>
              </a:ext>
            </a:extLst>
          </p:cNvPr>
          <p:cNvSpPr/>
          <p:nvPr/>
        </p:nvSpPr>
        <p:spPr>
          <a:xfrm>
            <a:off x="8567748" y="4027015"/>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Noten-konferenz</a:t>
            </a:r>
          </a:p>
        </p:txBody>
      </p:sp>
    </p:spTree>
    <p:extLst>
      <p:ext uri="{BB962C8B-B14F-4D97-AF65-F5344CB8AC3E}">
        <p14:creationId xmlns:p14="http://schemas.microsoft.com/office/powerpoint/2010/main" val="820702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B408C-AEBB-8296-7C73-26F1AEDD3D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B5CC42-928D-545A-10BB-AEED008AEDE6}"/>
              </a:ext>
            </a:extLst>
          </p:cNvPr>
          <p:cNvSpPr>
            <a:spLocks noGrp="1"/>
          </p:cNvSpPr>
          <p:nvPr>
            <p:ph type="title"/>
          </p:nvPr>
        </p:nvSpPr>
        <p:spPr/>
        <p:txBody>
          <a:bodyPr/>
          <a:lstStyle/>
          <a:p>
            <a:r>
              <a:rPr lang="de-DE" dirty="0"/>
              <a:t>Ablauf</a:t>
            </a:r>
          </a:p>
        </p:txBody>
      </p:sp>
      <p:sp>
        <p:nvSpPr>
          <p:cNvPr id="3" name="Inhaltsplatzhalter 2">
            <a:extLst>
              <a:ext uri="{FF2B5EF4-FFF2-40B4-BE49-F238E27FC236}">
                <a16:creationId xmlns:a16="http://schemas.microsoft.com/office/drawing/2014/main" id="{92E9344C-001C-72BE-7BFE-11D96FE3AEB2}"/>
              </a:ext>
            </a:extLst>
          </p:cNvPr>
          <p:cNvSpPr>
            <a:spLocks noGrp="1"/>
          </p:cNvSpPr>
          <p:nvPr>
            <p:ph idx="1"/>
          </p:nvPr>
        </p:nvSpPr>
        <p:spPr>
          <a:xfrm>
            <a:off x="838200" y="2010206"/>
            <a:ext cx="10515600" cy="3384754"/>
          </a:xfrm>
        </p:spPr>
        <p:txBody>
          <a:bodyPr>
            <a:normAutofit/>
          </a:bodyPr>
          <a:lstStyle/>
          <a:p>
            <a:pPr marL="0" indent="0">
              <a:buNone/>
            </a:pPr>
            <a:r>
              <a:rPr lang="de-DE" dirty="0">
                <a:latin typeface="+mj-lt"/>
              </a:rPr>
              <a:t>1. Input</a:t>
            </a:r>
          </a:p>
          <a:p>
            <a:pPr marL="0" indent="0">
              <a:buNone/>
            </a:pPr>
            <a:r>
              <a:rPr lang="de-DE" dirty="0">
                <a:latin typeface="+mj-lt"/>
              </a:rPr>
              <a:t>2. Kaffeepause und Austausch mit den Lehrpersonen </a:t>
            </a:r>
          </a:p>
          <a:p>
            <a:pPr marL="0" indent="0">
              <a:buNone/>
            </a:pPr>
            <a:r>
              <a:rPr lang="de-DE" dirty="0">
                <a:latin typeface="+mj-lt"/>
              </a:rPr>
              <a:t>    der verschiedenen Stufen</a:t>
            </a:r>
          </a:p>
          <a:p>
            <a:pPr marL="0" indent="0">
              <a:buNone/>
            </a:pPr>
            <a:r>
              <a:rPr lang="de-DE" dirty="0">
                <a:latin typeface="+mj-lt"/>
              </a:rPr>
              <a:t>3. Fragen und Austausch im Plenum</a:t>
            </a:r>
          </a:p>
        </p:txBody>
      </p:sp>
    </p:spTree>
    <p:extLst>
      <p:ext uri="{BB962C8B-B14F-4D97-AF65-F5344CB8AC3E}">
        <p14:creationId xmlns:p14="http://schemas.microsoft.com/office/powerpoint/2010/main" val="970464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38AA3C9-C503-4C8E-968E-AFD3303B0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738"/>
            <a:ext cx="12192000" cy="4126523"/>
          </a:xfrm>
          <a:prstGeom prst="rect">
            <a:avLst/>
          </a:prstGeom>
        </p:spPr>
      </p:pic>
    </p:spTree>
    <p:extLst>
      <p:ext uri="{BB962C8B-B14F-4D97-AF65-F5344CB8AC3E}">
        <p14:creationId xmlns:p14="http://schemas.microsoft.com/office/powerpoint/2010/main" val="394032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reis, Farbigkeit, Palette enthält.&#10;&#10;Automatisch generierte Beschreibung">
            <a:extLst>
              <a:ext uri="{FF2B5EF4-FFF2-40B4-BE49-F238E27FC236}">
                <a16:creationId xmlns:a16="http://schemas.microsoft.com/office/drawing/2014/main" id="{E6A99ACC-FB91-B6D3-370C-CC3DB1C8D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782" y="772372"/>
            <a:ext cx="9753600" cy="5400675"/>
          </a:xfrm>
          <a:prstGeom prst="rect">
            <a:avLst/>
          </a:prstGeom>
        </p:spPr>
      </p:pic>
      <p:sp>
        <p:nvSpPr>
          <p:cNvPr id="10" name="Ellipse 9">
            <a:extLst>
              <a:ext uri="{FF2B5EF4-FFF2-40B4-BE49-F238E27FC236}">
                <a16:creationId xmlns:a16="http://schemas.microsoft.com/office/drawing/2014/main" id="{EE76A224-44ED-D765-170A-B8A443525752}"/>
              </a:ext>
            </a:extLst>
          </p:cNvPr>
          <p:cNvSpPr/>
          <p:nvPr/>
        </p:nvSpPr>
        <p:spPr>
          <a:xfrm>
            <a:off x="2065655" y="2489147"/>
            <a:ext cx="2341756" cy="1521211"/>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keine Ziffernoten</a:t>
            </a:r>
          </a:p>
        </p:txBody>
      </p:sp>
      <p:sp>
        <p:nvSpPr>
          <p:cNvPr id="11" name="Ellipse 10">
            <a:extLst>
              <a:ext uri="{FF2B5EF4-FFF2-40B4-BE49-F238E27FC236}">
                <a16:creationId xmlns:a16="http://schemas.microsoft.com/office/drawing/2014/main" id="{0375EF99-E3D2-FACF-0853-E55E04E82EB4}"/>
              </a:ext>
            </a:extLst>
          </p:cNvPr>
          <p:cNvSpPr/>
          <p:nvPr/>
        </p:nvSpPr>
        <p:spPr>
          <a:xfrm>
            <a:off x="3953812" y="3671889"/>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Vielfältige Beurteilungs-anlässe</a:t>
            </a:r>
          </a:p>
        </p:txBody>
      </p:sp>
      <p:sp>
        <p:nvSpPr>
          <p:cNvPr id="12" name="Ellipse 11">
            <a:extLst>
              <a:ext uri="{FF2B5EF4-FFF2-40B4-BE49-F238E27FC236}">
                <a16:creationId xmlns:a16="http://schemas.microsoft.com/office/drawing/2014/main" id="{0E0B77CE-190B-1C45-232A-4816068D74E7}"/>
              </a:ext>
            </a:extLst>
          </p:cNvPr>
          <p:cNvSpPr/>
          <p:nvPr/>
        </p:nvSpPr>
        <p:spPr>
          <a:xfrm>
            <a:off x="4472633" y="1471613"/>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Regelmässige Lerngespräche</a:t>
            </a:r>
          </a:p>
        </p:txBody>
      </p:sp>
      <p:sp>
        <p:nvSpPr>
          <p:cNvPr id="13" name="Ellipse 12">
            <a:extLst>
              <a:ext uri="{FF2B5EF4-FFF2-40B4-BE49-F238E27FC236}">
                <a16:creationId xmlns:a16="http://schemas.microsoft.com/office/drawing/2014/main" id="{433171DB-6DBD-1042-AA44-F774FA9D35CB}"/>
              </a:ext>
            </a:extLst>
          </p:cNvPr>
          <p:cNvSpPr/>
          <p:nvPr/>
        </p:nvSpPr>
        <p:spPr>
          <a:xfrm>
            <a:off x="6168842" y="3017467"/>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Lern-dokumentation</a:t>
            </a:r>
          </a:p>
        </p:txBody>
      </p:sp>
      <p:sp>
        <p:nvSpPr>
          <p:cNvPr id="14" name="Ellipse 13">
            <a:extLst>
              <a:ext uri="{FF2B5EF4-FFF2-40B4-BE49-F238E27FC236}">
                <a16:creationId xmlns:a16="http://schemas.microsoft.com/office/drawing/2014/main" id="{50A6837C-5764-6FCD-CABE-0804262FF0C4}"/>
              </a:ext>
            </a:extLst>
          </p:cNvPr>
          <p:cNvSpPr/>
          <p:nvPr/>
        </p:nvSpPr>
        <p:spPr>
          <a:xfrm>
            <a:off x="7654101" y="1574747"/>
            <a:ext cx="3124257"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Standort- </a:t>
            </a:r>
            <a:r>
              <a:rPr lang="de-CH" dirty="0" err="1">
                <a:solidFill>
                  <a:schemeClr val="tx1"/>
                </a:solidFill>
                <a:latin typeface="+mj-lt"/>
              </a:rPr>
              <a:t>bestimmung</a:t>
            </a:r>
            <a:r>
              <a:rPr lang="de-CH" dirty="0">
                <a:solidFill>
                  <a:schemeClr val="tx1"/>
                </a:solidFill>
                <a:latin typeface="+mj-lt"/>
              </a:rPr>
              <a:t> </a:t>
            </a:r>
          </a:p>
        </p:txBody>
      </p:sp>
      <p:sp>
        <p:nvSpPr>
          <p:cNvPr id="6" name="Ellipse 5">
            <a:extLst>
              <a:ext uri="{FF2B5EF4-FFF2-40B4-BE49-F238E27FC236}">
                <a16:creationId xmlns:a16="http://schemas.microsoft.com/office/drawing/2014/main" id="{6CAEC792-4405-3A5A-EB2F-19D7B30FA556}"/>
              </a:ext>
            </a:extLst>
          </p:cNvPr>
          <p:cNvSpPr/>
          <p:nvPr/>
        </p:nvSpPr>
        <p:spPr>
          <a:xfrm>
            <a:off x="8567748" y="4027015"/>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Noten-konferenz</a:t>
            </a:r>
          </a:p>
        </p:txBody>
      </p:sp>
      <p:sp>
        <p:nvSpPr>
          <p:cNvPr id="3" name="Ellipse 2">
            <a:extLst>
              <a:ext uri="{FF2B5EF4-FFF2-40B4-BE49-F238E27FC236}">
                <a16:creationId xmlns:a16="http://schemas.microsoft.com/office/drawing/2014/main" id="{BAB648D6-86DA-E08C-F720-95AF612F7A6B}"/>
              </a:ext>
            </a:extLst>
          </p:cNvPr>
          <p:cNvSpPr/>
          <p:nvPr/>
        </p:nvSpPr>
        <p:spPr>
          <a:xfrm>
            <a:off x="2072534" y="2097103"/>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a:extLst>
              <a:ext uri="{FF2B5EF4-FFF2-40B4-BE49-F238E27FC236}">
                <a16:creationId xmlns:a16="http://schemas.microsoft.com/office/drawing/2014/main" id="{EA8B09D9-77FD-5742-65F9-5AFDC45B0118}"/>
              </a:ext>
            </a:extLst>
          </p:cNvPr>
          <p:cNvSpPr/>
          <p:nvPr/>
        </p:nvSpPr>
        <p:spPr>
          <a:xfrm>
            <a:off x="4449516" y="1159329"/>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D596442A-CA81-188D-78E5-C75A35D1FB0B}"/>
              </a:ext>
            </a:extLst>
          </p:cNvPr>
          <p:cNvSpPr/>
          <p:nvPr/>
        </p:nvSpPr>
        <p:spPr>
          <a:xfrm>
            <a:off x="6139948" y="2827414"/>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B14835DC-0D0C-BE75-C8BB-711BD4777E6D}"/>
              </a:ext>
            </a:extLst>
          </p:cNvPr>
          <p:cNvSpPr/>
          <p:nvPr/>
        </p:nvSpPr>
        <p:spPr>
          <a:xfrm>
            <a:off x="7888138" y="1435848"/>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a:extLst>
              <a:ext uri="{FF2B5EF4-FFF2-40B4-BE49-F238E27FC236}">
                <a16:creationId xmlns:a16="http://schemas.microsoft.com/office/drawing/2014/main" id="{81E6542E-B62A-E977-3361-7211C89F2E13}"/>
              </a:ext>
            </a:extLst>
          </p:cNvPr>
          <p:cNvSpPr/>
          <p:nvPr/>
        </p:nvSpPr>
        <p:spPr>
          <a:xfrm>
            <a:off x="8567748" y="3804447"/>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Textfeld 16">
            <a:extLst>
              <a:ext uri="{FF2B5EF4-FFF2-40B4-BE49-F238E27FC236}">
                <a16:creationId xmlns:a16="http://schemas.microsoft.com/office/drawing/2014/main" id="{BCB986BA-08D3-015E-4B4D-6B772BB9CA61}"/>
              </a:ext>
            </a:extLst>
          </p:cNvPr>
          <p:cNvSpPr txBox="1"/>
          <p:nvPr/>
        </p:nvSpPr>
        <p:spPr>
          <a:xfrm>
            <a:off x="892700" y="1574747"/>
            <a:ext cx="4960197" cy="993926"/>
          </a:xfrm>
          <a:prstGeom prst="rect">
            <a:avLst/>
          </a:prstGeom>
          <a:noFill/>
        </p:spPr>
        <p:txBody>
          <a:bodyPr wrap="square">
            <a:spAutoFit/>
          </a:bodyPr>
          <a:lstStyle/>
          <a:p>
            <a:pPr>
              <a:lnSpc>
                <a:spcPct val="107000"/>
              </a:lnSpc>
              <a:spcAft>
                <a:spcPts val="800"/>
              </a:spcAft>
            </a:pPr>
            <a:r>
              <a:rPr lang="de-CH" sz="2800" dirty="0">
                <a:effectLst/>
                <a:latin typeface="+mj-lt"/>
                <a:ea typeface="Calibri" panose="020F0502020204030204" pitchFamily="34" charset="0"/>
                <a:cs typeface="Times New Roman" panose="02020603050405020304" pitchFamily="18" charset="0"/>
              </a:rPr>
              <a:t>Es wird eine Vielfalt in der Beurteilung umgesetzt.</a:t>
            </a:r>
          </a:p>
        </p:txBody>
      </p:sp>
      <p:sp>
        <p:nvSpPr>
          <p:cNvPr id="18" name="Textfeld 17">
            <a:extLst>
              <a:ext uri="{FF2B5EF4-FFF2-40B4-BE49-F238E27FC236}">
                <a16:creationId xmlns:a16="http://schemas.microsoft.com/office/drawing/2014/main" id="{D665A566-5463-9727-5872-C126C7DE3FDA}"/>
              </a:ext>
            </a:extLst>
          </p:cNvPr>
          <p:cNvSpPr txBox="1"/>
          <p:nvPr/>
        </p:nvSpPr>
        <p:spPr>
          <a:xfrm>
            <a:off x="6244740" y="635484"/>
            <a:ext cx="6093724" cy="5329857"/>
          </a:xfrm>
          <a:prstGeom prst="rect">
            <a:avLst/>
          </a:prstGeom>
          <a:noFill/>
        </p:spPr>
        <p:txBody>
          <a:bodyPr wrap="square">
            <a:spAutoFit/>
          </a:bodyPr>
          <a:lstStyle/>
          <a:p>
            <a:pPr>
              <a:lnSpc>
                <a:spcPct val="107000"/>
              </a:lnSpc>
              <a:spcAft>
                <a:spcPts val="800"/>
              </a:spcAft>
            </a:pPr>
            <a:r>
              <a:rPr lang="de-CH" sz="2400" dirty="0">
                <a:effectLst/>
                <a:latin typeface="+mj-lt"/>
                <a:ea typeface="Calibri" panose="020F0502020204030204" pitchFamily="34" charset="0"/>
                <a:cs typeface="Times New Roman" panose="02020603050405020304" pitchFamily="18" charset="0"/>
              </a:rPr>
              <a:t>Die Beurteilung ist Bestandteil der gemeinsamen Unterrichtsplanung.</a:t>
            </a:r>
          </a:p>
          <a:p>
            <a:pPr>
              <a:lnSpc>
                <a:spcPct val="107000"/>
              </a:lnSpc>
              <a:spcAft>
                <a:spcPts val="800"/>
              </a:spcAft>
            </a:pPr>
            <a:r>
              <a:rPr lang="de-CH" sz="2400" dirty="0">
                <a:effectLst/>
                <a:latin typeface="+mj-lt"/>
                <a:ea typeface="Calibri" panose="020F0502020204030204" pitchFamily="34" charset="0"/>
                <a:cs typeface="Times New Roman" panose="02020603050405020304" pitchFamily="18" charset="0"/>
              </a:rPr>
              <a:t>Es werden verschiedene Rückmeldeformen verwendet (Pfeil, Beurteilungsraster, Punkte, Verbalrückmeldung, …)</a:t>
            </a:r>
          </a:p>
          <a:p>
            <a:pPr>
              <a:lnSpc>
                <a:spcPct val="107000"/>
              </a:lnSpc>
              <a:spcAft>
                <a:spcPts val="800"/>
              </a:spcAft>
            </a:pPr>
            <a:r>
              <a:rPr lang="de-CH" sz="2400" dirty="0">
                <a:effectLst/>
                <a:latin typeface="+mj-lt"/>
                <a:ea typeface="Calibri" panose="020F0502020204030204" pitchFamily="34" charset="0"/>
                <a:cs typeface="Times New Roman" panose="02020603050405020304" pitchFamily="18" charset="0"/>
              </a:rPr>
              <a:t>Die Lernenden …</a:t>
            </a:r>
          </a:p>
          <a:p>
            <a:pPr>
              <a:lnSpc>
                <a:spcPct val="107000"/>
              </a:lnSpc>
              <a:spcAft>
                <a:spcPts val="800"/>
              </a:spcAft>
            </a:pPr>
            <a:r>
              <a:rPr lang="de-CH" sz="2400" dirty="0">
                <a:effectLst/>
                <a:latin typeface="+mj-lt"/>
                <a:ea typeface="Calibri" panose="020F0502020204030204" pitchFamily="34" charset="0"/>
                <a:cs typeface="Times New Roman" panose="02020603050405020304" pitchFamily="18" charset="0"/>
              </a:rPr>
              <a:t>	… erhalten Rückmeldungen von ihren 	Lehrpersonen (Fremdbeurteilung)</a:t>
            </a:r>
          </a:p>
          <a:p>
            <a:pPr>
              <a:lnSpc>
                <a:spcPct val="107000"/>
              </a:lnSpc>
              <a:spcAft>
                <a:spcPts val="800"/>
              </a:spcAft>
            </a:pPr>
            <a:r>
              <a:rPr lang="de-CH" sz="2400" dirty="0">
                <a:effectLst/>
                <a:latin typeface="+mj-lt"/>
                <a:ea typeface="Calibri" panose="020F0502020204030204" pitchFamily="34" charset="0"/>
                <a:cs typeface="Times New Roman" panose="02020603050405020304" pitchFamily="18" charset="0"/>
              </a:rPr>
              <a:t>	… erhalten Rückmeldungen von ihren 	</a:t>
            </a:r>
            <a:r>
              <a:rPr lang="de-CH" sz="2400" dirty="0" err="1">
                <a:effectLst/>
                <a:latin typeface="+mj-lt"/>
                <a:ea typeface="Calibri" panose="020F0502020204030204" pitchFamily="34" charset="0"/>
                <a:cs typeface="Times New Roman" panose="02020603050405020304" pitchFamily="18" charset="0"/>
              </a:rPr>
              <a:t>Mitschüler</a:t>
            </a:r>
            <a:r>
              <a:rPr lang="de-CH" sz="2400" dirty="0" err="1">
                <a:latin typeface="+mj-lt"/>
                <a:ea typeface="Calibri" panose="020F0502020204030204" pitchFamily="34" charset="0"/>
                <a:cs typeface="Times New Roman" panose="02020603050405020304" pitchFamily="18" charset="0"/>
              </a:rPr>
              <a:t>:</a:t>
            </a:r>
            <a:r>
              <a:rPr lang="de-CH" sz="2400" dirty="0" err="1">
                <a:effectLst/>
                <a:latin typeface="+mj-lt"/>
                <a:ea typeface="Calibri" panose="020F0502020204030204" pitchFamily="34" charset="0"/>
                <a:cs typeface="Times New Roman" panose="02020603050405020304" pitchFamily="18" charset="0"/>
              </a:rPr>
              <a:t>innen</a:t>
            </a:r>
            <a:r>
              <a:rPr lang="de-CH" sz="2400" dirty="0">
                <a:effectLst/>
                <a:latin typeface="+mj-lt"/>
                <a:ea typeface="Calibri" panose="020F0502020204030204" pitchFamily="34" charset="0"/>
                <a:cs typeface="Times New Roman" panose="02020603050405020304" pitchFamily="18" charset="0"/>
              </a:rPr>
              <a:t> (Peerbeurteilung)</a:t>
            </a:r>
          </a:p>
          <a:p>
            <a:pPr>
              <a:lnSpc>
                <a:spcPct val="107000"/>
              </a:lnSpc>
              <a:spcAft>
                <a:spcPts val="800"/>
              </a:spcAft>
            </a:pPr>
            <a:r>
              <a:rPr lang="de-CH" sz="2400" dirty="0">
                <a:effectLst/>
                <a:latin typeface="+mj-lt"/>
                <a:ea typeface="Calibri" panose="020F0502020204030204" pitchFamily="34" charset="0"/>
                <a:cs typeface="Times New Roman" panose="02020603050405020304" pitchFamily="18" charset="0"/>
              </a:rPr>
              <a:t>	… schätzen sich selbst ein 	(Selbstbeurteilung)</a:t>
            </a:r>
          </a:p>
        </p:txBody>
      </p:sp>
    </p:spTree>
    <p:extLst>
      <p:ext uri="{BB962C8B-B14F-4D97-AF65-F5344CB8AC3E}">
        <p14:creationId xmlns:p14="http://schemas.microsoft.com/office/powerpoint/2010/main" val="2470215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reis, Farbigkeit, Palette enthält.&#10;&#10;Automatisch generierte Beschreibung">
            <a:extLst>
              <a:ext uri="{FF2B5EF4-FFF2-40B4-BE49-F238E27FC236}">
                <a16:creationId xmlns:a16="http://schemas.microsoft.com/office/drawing/2014/main" id="{E6A99ACC-FB91-B6D3-370C-CC3DB1C8D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782" y="772372"/>
            <a:ext cx="9753600" cy="5400675"/>
          </a:xfrm>
          <a:prstGeom prst="rect">
            <a:avLst/>
          </a:prstGeom>
        </p:spPr>
      </p:pic>
      <p:sp>
        <p:nvSpPr>
          <p:cNvPr id="10" name="Ellipse 9">
            <a:extLst>
              <a:ext uri="{FF2B5EF4-FFF2-40B4-BE49-F238E27FC236}">
                <a16:creationId xmlns:a16="http://schemas.microsoft.com/office/drawing/2014/main" id="{EE76A224-44ED-D765-170A-B8A443525752}"/>
              </a:ext>
            </a:extLst>
          </p:cNvPr>
          <p:cNvSpPr/>
          <p:nvPr/>
        </p:nvSpPr>
        <p:spPr>
          <a:xfrm>
            <a:off x="2065655" y="2489147"/>
            <a:ext cx="2341756" cy="1521211"/>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keine Ziffernoten</a:t>
            </a:r>
          </a:p>
        </p:txBody>
      </p:sp>
      <p:sp>
        <p:nvSpPr>
          <p:cNvPr id="11" name="Ellipse 10">
            <a:extLst>
              <a:ext uri="{FF2B5EF4-FFF2-40B4-BE49-F238E27FC236}">
                <a16:creationId xmlns:a16="http://schemas.microsoft.com/office/drawing/2014/main" id="{0375EF99-E3D2-FACF-0853-E55E04E82EB4}"/>
              </a:ext>
            </a:extLst>
          </p:cNvPr>
          <p:cNvSpPr/>
          <p:nvPr/>
        </p:nvSpPr>
        <p:spPr>
          <a:xfrm>
            <a:off x="3953812" y="3671889"/>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Vielfältige Beurteilungs-anlässe</a:t>
            </a:r>
          </a:p>
        </p:txBody>
      </p:sp>
      <p:sp>
        <p:nvSpPr>
          <p:cNvPr id="12" name="Ellipse 11">
            <a:extLst>
              <a:ext uri="{FF2B5EF4-FFF2-40B4-BE49-F238E27FC236}">
                <a16:creationId xmlns:a16="http://schemas.microsoft.com/office/drawing/2014/main" id="{0E0B77CE-190B-1C45-232A-4816068D74E7}"/>
              </a:ext>
            </a:extLst>
          </p:cNvPr>
          <p:cNvSpPr/>
          <p:nvPr/>
        </p:nvSpPr>
        <p:spPr>
          <a:xfrm>
            <a:off x="4472633" y="1471613"/>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Regelmässige Lerngespräche</a:t>
            </a:r>
          </a:p>
        </p:txBody>
      </p:sp>
      <p:sp>
        <p:nvSpPr>
          <p:cNvPr id="13" name="Ellipse 12">
            <a:extLst>
              <a:ext uri="{FF2B5EF4-FFF2-40B4-BE49-F238E27FC236}">
                <a16:creationId xmlns:a16="http://schemas.microsoft.com/office/drawing/2014/main" id="{433171DB-6DBD-1042-AA44-F774FA9D35CB}"/>
              </a:ext>
            </a:extLst>
          </p:cNvPr>
          <p:cNvSpPr/>
          <p:nvPr/>
        </p:nvSpPr>
        <p:spPr>
          <a:xfrm>
            <a:off x="6168842" y="3017467"/>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Lern-dokumentation</a:t>
            </a:r>
          </a:p>
        </p:txBody>
      </p:sp>
      <p:sp>
        <p:nvSpPr>
          <p:cNvPr id="14" name="Ellipse 13">
            <a:extLst>
              <a:ext uri="{FF2B5EF4-FFF2-40B4-BE49-F238E27FC236}">
                <a16:creationId xmlns:a16="http://schemas.microsoft.com/office/drawing/2014/main" id="{50A6837C-5764-6FCD-CABE-0804262FF0C4}"/>
              </a:ext>
            </a:extLst>
          </p:cNvPr>
          <p:cNvSpPr/>
          <p:nvPr/>
        </p:nvSpPr>
        <p:spPr>
          <a:xfrm>
            <a:off x="7654101" y="1574747"/>
            <a:ext cx="3124257"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Standort- </a:t>
            </a:r>
            <a:r>
              <a:rPr lang="de-CH" dirty="0" err="1">
                <a:solidFill>
                  <a:schemeClr val="tx1"/>
                </a:solidFill>
                <a:latin typeface="+mj-lt"/>
              </a:rPr>
              <a:t>bestimmung</a:t>
            </a:r>
            <a:r>
              <a:rPr lang="de-CH" dirty="0">
                <a:solidFill>
                  <a:schemeClr val="tx1"/>
                </a:solidFill>
                <a:latin typeface="+mj-lt"/>
              </a:rPr>
              <a:t> </a:t>
            </a:r>
          </a:p>
        </p:txBody>
      </p:sp>
      <p:sp>
        <p:nvSpPr>
          <p:cNvPr id="6" name="Ellipse 5">
            <a:extLst>
              <a:ext uri="{FF2B5EF4-FFF2-40B4-BE49-F238E27FC236}">
                <a16:creationId xmlns:a16="http://schemas.microsoft.com/office/drawing/2014/main" id="{6CAEC792-4405-3A5A-EB2F-19D7B30FA556}"/>
              </a:ext>
            </a:extLst>
          </p:cNvPr>
          <p:cNvSpPr/>
          <p:nvPr/>
        </p:nvSpPr>
        <p:spPr>
          <a:xfrm>
            <a:off x="8567748" y="4027015"/>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Noten-konferenz</a:t>
            </a:r>
          </a:p>
        </p:txBody>
      </p:sp>
      <p:sp>
        <p:nvSpPr>
          <p:cNvPr id="3" name="Ellipse 2">
            <a:extLst>
              <a:ext uri="{FF2B5EF4-FFF2-40B4-BE49-F238E27FC236}">
                <a16:creationId xmlns:a16="http://schemas.microsoft.com/office/drawing/2014/main" id="{BAB648D6-86DA-E08C-F720-95AF612F7A6B}"/>
              </a:ext>
            </a:extLst>
          </p:cNvPr>
          <p:cNvSpPr/>
          <p:nvPr/>
        </p:nvSpPr>
        <p:spPr>
          <a:xfrm>
            <a:off x="2072534" y="2097103"/>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a:extLst>
              <a:ext uri="{FF2B5EF4-FFF2-40B4-BE49-F238E27FC236}">
                <a16:creationId xmlns:a16="http://schemas.microsoft.com/office/drawing/2014/main" id="{EA8B09D9-77FD-5742-65F9-5AFDC45B0118}"/>
              </a:ext>
            </a:extLst>
          </p:cNvPr>
          <p:cNvSpPr/>
          <p:nvPr/>
        </p:nvSpPr>
        <p:spPr>
          <a:xfrm>
            <a:off x="3861874" y="3364785"/>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D596442A-CA81-188D-78E5-C75A35D1FB0B}"/>
              </a:ext>
            </a:extLst>
          </p:cNvPr>
          <p:cNvSpPr/>
          <p:nvPr/>
        </p:nvSpPr>
        <p:spPr>
          <a:xfrm>
            <a:off x="4407411" y="1195364"/>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B14835DC-0D0C-BE75-C8BB-711BD4777E6D}"/>
              </a:ext>
            </a:extLst>
          </p:cNvPr>
          <p:cNvSpPr/>
          <p:nvPr/>
        </p:nvSpPr>
        <p:spPr>
          <a:xfrm>
            <a:off x="7888138" y="1435848"/>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a:extLst>
              <a:ext uri="{FF2B5EF4-FFF2-40B4-BE49-F238E27FC236}">
                <a16:creationId xmlns:a16="http://schemas.microsoft.com/office/drawing/2014/main" id="{81E6542E-B62A-E977-3361-7211C89F2E13}"/>
              </a:ext>
            </a:extLst>
          </p:cNvPr>
          <p:cNvSpPr/>
          <p:nvPr/>
        </p:nvSpPr>
        <p:spPr>
          <a:xfrm>
            <a:off x="8567748" y="3804447"/>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Textfeld 16">
            <a:extLst>
              <a:ext uri="{FF2B5EF4-FFF2-40B4-BE49-F238E27FC236}">
                <a16:creationId xmlns:a16="http://schemas.microsoft.com/office/drawing/2014/main" id="{BCB986BA-08D3-015E-4B4D-6B772BB9CA61}"/>
              </a:ext>
            </a:extLst>
          </p:cNvPr>
          <p:cNvSpPr txBox="1"/>
          <p:nvPr/>
        </p:nvSpPr>
        <p:spPr>
          <a:xfrm>
            <a:off x="1500721" y="1600140"/>
            <a:ext cx="7688528" cy="993926"/>
          </a:xfrm>
          <a:prstGeom prst="rect">
            <a:avLst/>
          </a:prstGeom>
          <a:noFill/>
        </p:spPr>
        <p:txBody>
          <a:bodyPr wrap="square">
            <a:spAutoFit/>
          </a:bodyPr>
          <a:lstStyle/>
          <a:p>
            <a:pPr>
              <a:lnSpc>
                <a:spcPct val="107000"/>
              </a:lnSpc>
              <a:spcAft>
                <a:spcPts val="800"/>
              </a:spcAft>
            </a:pPr>
            <a:r>
              <a:rPr lang="de-CH" sz="2800" dirty="0">
                <a:effectLst/>
                <a:latin typeface="+mj-lt"/>
                <a:ea typeface="Calibri" panose="020F0502020204030204" pitchFamily="34" charset="0"/>
                <a:cs typeface="Times New Roman" panose="02020603050405020304" pitchFamily="18" charset="0"/>
              </a:rPr>
              <a:t>Lernende und Lehrpersonen verwenden ein gemeinsames Instrument zur Lerndokumentation.</a:t>
            </a:r>
            <a:endParaRPr lang="de-CH" sz="2800" dirty="0">
              <a:latin typeface="+mj-lt"/>
            </a:endParaRPr>
          </a:p>
        </p:txBody>
      </p:sp>
    </p:spTree>
    <p:extLst>
      <p:ext uri="{BB962C8B-B14F-4D97-AF65-F5344CB8AC3E}">
        <p14:creationId xmlns:p14="http://schemas.microsoft.com/office/powerpoint/2010/main" val="1226824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reis, Farbigkeit, Palette enthält.&#10;&#10;Automatisch generierte Beschreibung">
            <a:extLst>
              <a:ext uri="{FF2B5EF4-FFF2-40B4-BE49-F238E27FC236}">
                <a16:creationId xmlns:a16="http://schemas.microsoft.com/office/drawing/2014/main" id="{E6A99ACC-FB91-B6D3-370C-CC3DB1C8D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782" y="772372"/>
            <a:ext cx="9753600" cy="5400675"/>
          </a:xfrm>
          <a:prstGeom prst="rect">
            <a:avLst/>
          </a:prstGeom>
        </p:spPr>
      </p:pic>
      <p:sp>
        <p:nvSpPr>
          <p:cNvPr id="10" name="Ellipse 9">
            <a:extLst>
              <a:ext uri="{FF2B5EF4-FFF2-40B4-BE49-F238E27FC236}">
                <a16:creationId xmlns:a16="http://schemas.microsoft.com/office/drawing/2014/main" id="{EE76A224-44ED-D765-170A-B8A443525752}"/>
              </a:ext>
            </a:extLst>
          </p:cNvPr>
          <p:cNvSpPr/>
          <p:nvPr/>
        </p:nvSpPr>
        <p:spPr>
          <a:xfrm>
            <a:off x="2065655" y="2489147"/>
            <a:ext cx="2341756" cy="1521211"/>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keine Ziffernoten</a:t>
            </a:r>
          </a:p>
        </p:txBody>
      </p:sp>
      <p:sp>
        <p:nvSpPr>
          <p:cNvPr id="11" name="Ellipse 10">
            <a:extLst>
              <a:ext uri="{FF2B5EF4-FFF2-40B4-BE49-F238E27FC236}">
                <a16:creationId xmlns:a16="http://schemas.microsoft.com/office/drawing/2014/main" id="{0375EF99-E3D2-FACF-0853-E55E04E82EB4}"/>
              </a:ext>
            </a:extLst>
          </p:cNvPr>
          <p:cNvSpPr/>
          <p:nvPr/>
        </p:nvSpPr>
        <p:spPr>
          <a:xfrm>
            <a:off x="3953812" y="3671889"/>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Vielfältige Beurteilungs-anlässe</a:t>
            </a:r>
          </a:p>
        </p:txBody>
      </p:sp>
      <p:sp>
        <p:nvSpPr>
          <p:cNvPr id="12" name="Ellipse 11">
            <a:extLst>
              <a:ext uri="{FF2B5EF4-FFF2-40B4-BE49-F238E27FC236}">
                <a16:creationId xmlns:a16="http://schemas.microsoft.com/office/drawing/2014/main" id="{0E0B77CE-190B-1C45-232A-4816068D74E7}"/>
              </a:ext>
            </a:extLst>
          </p:cNvPr>
          <p:cNvSpPr/>
          <p:nvPr/>
        </p:nvSpPr>
        <p:spPr>
          <a:xfrm>
            <a:off x="4472633" y="1471613"/>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Regelmässige Lerngespräche</a:t>
            </a:r>
          </a:p>
        </p:txBody>
      </p:sp>
      <p:sp>
        <p:nvSpPr>
          <p:cNvPr id="13" name="Ellipse 12">
            <a:extLst>
              <a:ext uri="{FF2B5EF4-FFF2-40B4-BE49-F238E27FC236}">
                <a16:creationId xmlns:a16="http://schemas.microsoft.com/office/drawing/2014/main" id="{433171DB-6DBD-1042-AA44-F774FA9D35CB}"/>
              </a:ext>
            </a:extLst>
          </p:cNvPr>
          <p:cNvSpPr/>
          <p:nvPr/>
        </p:nvSpPr>
        <p:spPr>
          <a:xfrm>
            <a:off x="6168842" y="3017467"/>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Lern-dokumentation</a:t>
            </a:r>
          </a:p>
        </p:txBody>
      </p:sp>
      <p:sp>
        <p:nvSpPr>
          <p:cNvPr id="14" name="Ellipse 13">
            <a:extLst>
              <a:ext uri="{FF2B5EF4-FFF2-40B4-BE49-F238E27FC236}">
                <a16:creationId xmlns:a16="http://schemas.microsoft.com/office/drawing/2014/main" id="{50A6837C-5764-6FCD-CABE-0804262FF0C4}"/>
              </a:ext>
            </a:extLst>
          </p:cNvPr>
          <p:cNvSpPr/>
          <p:nvPr/>
        </p:nvSpPr>
        <p:spPr>
          <a:xfrm>
            <a:off x="7654101" y="1574747"/>
            <a:ext cx="3124257"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Standort- </a:t>
            </a:r>
            <a:r>
              <a:rPr lang="de-CH" dirty="0" err="1">
                <a:solidFill>
                  <a:schemeClr val="tx1"/>
                </a:solidFill>
                <a:latin typeface="+mj-lt"/>
              </a:rPr>
              <a:t>bestimmung</a:t>
            </a:r>
            <a:r>
              <a:rPr lang="de-CH" dirty="0">
                <a:solidFill>
                  <a:schemeClr val="tx1"/>
                </a:solidFill>
                <a:latin typeface="+mj-lt"/>
              </a:rPr>
              <a:t> </a:t>
            </a:r>
          </a:p>
        </p:txBody>
      </p:sp>
      <p:sp>
        <p:nvSpPr>
          <p:cNvPr id="6" name="Ellipse 5">
            <a:extLst>
              <a:ext uri="{FF2B5EF4-FFF2-40B4-BE49-F238E27FC236}">
                <a16:creationId xmlns:a16="http://schemas.microsoft.com/office/drawing/2014/main" id="{6CAEC792-4405-3A5A-EB2F-19D7B30FA556}"/>
              </a:ext>
            </a:extLst>
          </p:cNvPr>
          <p:cNvSpPr/>
          <p:nvPr/>
        </p:nvSpPr>
        <p:spPr>
          <a:xfrm>
            <a:off x="8567748" y="4027015"/>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Noten-konferenz</a:t>
            </a:r>
          </a:p>
        </p:txBody>
      </p:sp>
      <p:sp>
        <p:nvSpPr>
          <p:cNvPr id="3" name="Ellipse 2">
            <a:extLst>
              <a:ext uri="{FF2B5EF4-FFF2-40B4-BE49-F238E27FC236}">
                <a16:creationId xmlns:a16="http://schemas.microsoft.com/office/drawing/2014/main" id="{BAB648D6-86DA-E08C-F720-95AF612F7A6B}"/>
              </a:ext>
            </a:extLst>
          </p:cNvPr>
          <p:cNvSpPr/>
          <p:nvPr/>
        </p:nvSpPr>
        <p:spPr>
          <a:xfrm>
            <a:off x="2072534" y="2097103"/>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a:extLst>
              <a:ext uri="{FF2B5EF4-FFF2-40B4-BE49-F238E27FC236}">
                <a16:creationId xmlns:a16="http://schemas.microsoft.com/office/drawing/2014/main" id="{EA8B09D9-77FD-5742-65F9-5AFDC45B0118}"/>
              </a:ext>
            </a:extLst>
          </p:cNvPr>
          <p:cNvSpPr/>
          <p:nvPr/>
        </p:nvSpPr>
        <p:spPr>
          <a:xfrm>
            <a:off x="3861874" y="3364785"/>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D596442A-CA81-188D-78E5-C75A35D1FB0B}"/>
              </a:ext>
            </a:extLst>
          </p:cNvPr>
          <p:cNvSpPr/>
          <p:nvPr/>
        </p:nvSpPr>
        <p:spPr>
          <a:xfrm>
            <a:off x="6139948" y="2827414"/>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B14835DC-0D0C-BE75-C8BB-711BD4777E6D}"/>
              </a:ext>
            </a:extLst>
          </p:cNvPr>
          <p:cNvSpPr/>
          <p:nvPr/>
        </p:nvSpPr>
        <p:spPr>
          <a:xfrm>
            <a:off x="4407411" y="1259154"/>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a:extLst>
              <a:ext uri="{FF2B5EF4-FFF2-40B4-BE49-F238E27FC236}">
                <a16:creationId xmlns:a16="http://schemas.microsoft.com/office/drawing/2014/main" id="{81E6542E-B62A-E977-3361-7211C89F2E13}"/>
              </a:ext>
            </a:extLst>
          </p:cNvPr>
          <p:cNvSpPr/>
          <p:nvPr/>
        </p:nvSpPr>
        <p:spPr>
          <a:xfrm>
            <a:off x="8567748" y="3804447"/>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Textfeld 16">
            <a:extLst>
              <a:ext uri="{FF2B5EF4-FFF2-40B4-BE49-F238E27FC236}">
                <a16:creationId xmlns:a16="http://schemas.microsoft.com/office/drawing/2014/main" id="{BCB986BA-08D3-015E-4B4D-6B772BB9CA61}"/>
              </a:ext>
            </a:extLst>
          </p:cNvPr>
          <p:cNvSpPr txBox="1"/>
          <p:nvPr/>
        </p:nvSpPr>
        <p:spPr>
          <a:xfrm>
            <a:off x="2643235" y="2817020"/>
            <a:ext cx="6093724" cy="2838021"/>
          </a:xfrm>
          <a:prstGeom prst="rect">
            <a:avLst/>
          </a:prstGeom>
          <a:noFill/>
        </p:spPr>
        <p:txBody>
          <a:bodyPr wrap="square">
            <a:spAutoFit/>
          </a:bodyPr>
          <a:lstStyle/>
          <a:p>
            <a:pPr>
              <a:lnSpc>
                <a:spcPct val="107000"/>
              </a:lnSpc>
              <a:spcAft>
                <a:spcPts val="800"/>
              </a:spcAft>
            </a:pPr>
            <a:r>
              <a:rPr lang="de-CH" sz="2800" dirty="0">
                <a:effectLst/>
                <a:latin typeface="+mj-lt"/>
                <a:ea typeface="Calibri" panose="020F0502020204030204" pitchFamily="34" charset="0"/>
                <a:cs typeface="Times New Roman" panose="02020603050405020304" pitchFamily="18" charset="0"/>
              </a:rPr>
              <a:t>Während des Semesters (Oktober/November und April/Mai) findet mit den beteiligten Lehrpersonen eine Standortbestimmung statt, bei dem die Lernenden und ihre Leistungen besprochen werden.</a:t>
            </a:r>
            <a:endParaRPr lang="de-CH" sz="2800" dirty="0">
              <a:latin typeface="+mj-lt"/>
            </a:endParaRPr>
          </a:p>
        </p:txBody>
      </p:sp>
    </p:spTree>
    <p:extLst>
      <p:ext uri="{BB962C8B-B14F-4D97-AF65-F5344CB8AC3E}">
        <p14:creationId xmlns:p14="http://schemas.microsoft.com/office/powerpoint/2010/main" val="1348031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reis, Farbigkeit, Palette enthält.&#10;&#10;Automatisch generierte Beschreibung">
            <a:extLst>
              <a:ext uri="{FF2B5EF4-FFF2-40B4-BE49-F238E27FC236}">
                <a16:creationId xmlns:a16="http://schemas.microsoft.com/office/drawing/2014/main" id="{E6A99ACC-FB91-B6D3-370C-CC3DB1C8D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782" y="772372"/>
            <a:ext cx="9753600" cy="5400675"/>
          </a:xfrm>
          <a:prstGeom prst="rect">
            <a:avLst/>
          </a:prstGeom>
        </p:spPr>
      </p:pic>
      <p:sp>
        <p:nvSpPr>
          <p:cNvPr id="10" name="Ellipse 9">
            <a:extLst>
              <a:ext uri="{FF2B5EF4-FFF2-40B4-BE49-F238E27FC236}">
                <a16:creationId xmlns:a16="http://schemas.microsoft.com/office/drawing/2014/main" id="{EE76A224-44ED-D765-170A-B8A443525752}"/>
              </a:ext>
            </a:extLst>
          </p:cNvPr>
          <p:cNvSpPr/>
          <p:nvPr/>
        </p:nvSpPr>
        <p:spPr>
          <a:xfrm>
            <a:off x="2065655" y="2489147"/>
            <a:ext cx="2341756" cy="1521211"/>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keine Ziffernoten</a:t>
            </a:r>
          </a:p>
        </p:txBody>
      </p:sp>
      <p:sp>
        <p:nvSpPr>
          <p:cNvPr id="11" name="Ellipse 10">
            <a:extLst>
              <a:ext uri="{FF2B5EF4-FFF2-40B4-BE49-F238E27FC236}">
                <a16:creationId xmlns:a16="http://schemas.microsoft.com/office/drawing/2014/main" id="{0375EF99-E3D2-FACF-0853-E55E04E82EB4}"/>
              </a:ext>
            </a:extLst>
          </p:cNvPr>
          <p:cNvSpPr/>
          <p:nvPr/>
        </p:nvSpPr>
        <p:spPr>
          <a:xfrm>
            <a:off x="3953812" y="3671889"/>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Vielfältige Beurteilungs-anlässe</a:t>
            </a:r>
          </a:p>
        </p:txBody>
      </p:sp>
      <p:sp>
        <p:nvSpPr>
          <p:cNvPr id="12" name="Ellipse 11">
            <a:extLst>
              <a:ext uri="{FF2B5EF4-FFF2-40B4-BE49-F238E27FC236}">
                <a16:creationId xmlns:a16="http://schemas.microsoft.com/office/drawing/2014/main" id="{0E0B77CE-190B-1C45-232A-4816068D74E7}"/>
              </a:ext>
            </a:extLst>
          </p:cNvPr>
          <p:cNvSpPr/>
          <p:nvPr/>
        </p:nvSpPr>
        <p:spPr>
          <a:xfrm>
            <a:off x="4472633" y="1471613"/>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Regelmässige Lerngespräche</a:t>
            </a:r>
          </a:p>
        </p:txBody>
      </p:sp>
      <p:sp>
        <p:nvSpPr>
          <p:cNvPr id="13" name="Ellipse 12">
            <a:extLst>
              <a:ext uri="{FF2B5EF4-FFF2-40B4-BE49-F238E27FC236}">
                <a16:creationId xmlns:a16="http://schemas.microsoft.com/office/drawing/2014/main" id="{433171DB-6DBD-1042-AA44-F774FA9D35CB}"/>
              </a:ext>
            </a:extLst>
          </p:cNvPr>
          <p:cNvSpPr/>
          <p:nvPr/>
        </p:nvSpPr>
        <p:spPr>
          <a:xfrm>
            <a:off x="6168842" y="3017467"/>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Lern-dokumentation</a:t>
            </a:r>
          </a:p>
        </p:txBody>
      </p:sp>
      <p:sp>
        <p:nvSpPr>
          <p:cNvPr id="14" name="Ellipse 13">
            <a:extLst>
              <a:ext uri="{FF2B5EF4-FFF2-40B4-BE49-F238E27FC236}">
                <a16:creationId xmlns:a16="http://schemas.microsoft.com/office/drawing/2014/main" id="{50A6837C-5764-6FCD-CABE-0804262FF0C4}"/>
              </a:ext>
            </a:extLst>
          </p:cNvPr>
          <p:cNvSpPr/>
          <p:nvPr/>
        </p:nvSpPr>
        <p:spPr>
          <a:xfrm>
            <a:off x="7654101" y="1574747"/>
            <a:ext cx="3124257"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Standort- </a:t>
            </a:r>
            <a:r>
              <a:rPr lang="de-CH" dirty="0" err="1">
                <a:solidFill>
                  <a:schemeClr val="tx1"/>
                </a:solidFill>
                <a:latin typeface="+mj-lt"/>
              </a:rPr>
              <a:t>bestimmung</a:t>
            </a:r>
            <a:r>
              <a:rPr lang="de-CH" dirty="0">
                <a:solidFill>
                  <a:schemeClr val="tx1"/>
                </a:solidFill>
                <a:latin typeface="+mj-lt"/>
              </a:rPr>
              <a:t> </a:t>
            </a:r>
          </a:p>
        </p:txBody>
      </p:sp>
      <p:sp>
        <p:nvSpPr>
          <p:cNvPr id="6" name="Ellipse 5">
            <a:extLst>
              <a:ext uri="{FF2B5EF4-FFF2-40B4-BE49-F238E27FC236}">
                <a16:creationId xmlns:a16="http://schemas.microsoft.com/office/drawing/2014/main" id="{6CAEC792-4405-3A5A-EB2F-19D7B30FA556}"/>
              </a:ext>
            </a:extLst>
          </p:cNvPr>
          <p:cNvSpPr/>
          <p:nvPr/>
        </p:nvSpPr>
        <p:spPr>
          <a:xfrm>
            <a:off x="8567748" y="4027015"/>
            <a:ext cx="2341756" cy="18288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latin typeface="+mj-lt"/>
              </a:rPr>
              <a:t>Noten-konferenz</a:t>
            </a:r>
          </a:p>
        </p:txBody>
      </p:sp>
      <p:sp>
        <p:nvSpPr>
          <p:cNvPr id="3" name="Ellipse 2">
            <a:extLst>
              <a:ext uri="{FF2B5EF4-FFF2-40B4-BE49-F238E27FC236}">
                <a16:creationId xmlns:a16="http://schemas.microsoft.com/office/drawing/2014/main" id="{BAB648D6-86DA-E08C-F720-95AF612F7A6B}"/>
              </a:ext>
            </a:extLst>
          </p:cNvPr>
          <p:cNvSpPr/>
          <p:nvPr/>
        </p:nvSpPr>
        <p:spPr>
          <a:xfrm>
            <a:off x="2072534" y="2097103"/>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a:extLst>
              <a:ext uri="{FF2B5EF4-FFF2-40B4-BE49-F238E27FC236}">
                <a16:creationId xmlns:a16="http://schemas.microsoft.com/office/drawing/2014/main" id="{EA8B09D9-77FD-5742-65F9-5AFDC45B0118}"/>
              </a:ext>
            </a:extLst>
          </p:cNvPr>
          <p:cNvSpPr/>
          <p:nvPr/>
        </p:nvSpPr>
        <p:spPr>
          <a:xfrm>
            <a:off x="3861874" y="3364785"/>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D596442A-CA81-188D-78E5-C75A35D1FB0B}"/>
              </a:ext>
            </a:extLst>
          </p:cNvPr>
          <p:cNvSpPr/>
          <p:nvPr/>
        </p:nvSpPr>
        <p:spPr>
          <a:xfrm>
            <a:off x="6139948" y="2827414"/>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B14835DC-0D0C-BE75-C8BB-711BD4777E6D}"/>
              </a:ext>
            </a:extLst>
          </p:cNvPr>
          <p:cNvSpPr/>
          <p:nvPr/>
        </p:nvSpPr>
        <p:spPr>
          <a:xfrm>
            <a:off x="4407411" y="1259154"/>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a:extLst>
              <a:ext uri="{FF2B5EF4-FFF2-40B4-BE49-F238E27FC236}">
                <a16:creationId xmlns:a16="http://schemas.microsoft.com/office/drawing/2014/main" id="{81E6542E-B62A-E977-3361-7211C89F2E13}"/>
              </a:ext>
            </a:extLst>
          </p:cNvPr>
          <p:cNvSpPr/>
          <p:nvPr/>
        </p:nvSpPr>
        <p:spPr>
          <a:xfrm>
            <a:off x="8021226" y="1352179"/>
            <a:ext cx="2341756" cy="227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Textfeld 16">
            <a:extLst>
              <a:ext uri="{FF2B5EF4-FFF2-40B4-BE49-F238E27FC236}">
                <a16:creationId xmlns:a16="http://schemas.microsoft.com/office/drawing/2014/main" id="{BCB986BA-08D3-015E-4B4D-6B772BB9CA61}"/>
              </a:ext>
            </a:extLst>
          </p:cNvPr>
          <p:cNvSpPr txBox="1"/>
          <p:nvPr/>
        </p:nvSpPr>
        <p:spPr>
          <a:xfrm>
            <a:off x="2173926" y="1127321"/>
            <a:ext cx="7048136" cy="3504229"/>
          </a:xfrm>
          <a:prstGeom prst="rect">
            <a:avLst/>
          </a:prstGeom>
          <a:noFill/>
        </p:spPr>
        <p:txBody>
          <a:bodyPr wrap="square">
            <a:spAutoFit/>
          </a:bodyPr>
          <a:lstStyle/>
          <a:p>
            <a:pPr>
              <a:lnSpc>
                <a:spcPct val="107000"/>
              </a:lnSpc>
              <a:spcAft>
                <a:spcPts val="800"/>
              </a:spcAft>
            </a:pPr>
            <a:r>
              <a:rPr lang="de-CH" sz="2800" dirty="0">
                <a:effectLst/>
                <a:latin typeface="+mj-lt"/>
                <a:ea typeface="Calibri" panose="020F0502020204030204" pitchFamily="34" charset="0"/>
                <a:cs typeface="Times New Roman" panose="02020603050405020304" pitchFamily="18" charset="0"/>
              </a:rPr>
              <a:t>Vor der Erstellung der Zeugnisse schätzen sich die Lernenden selbst ein.</a:t>
            </a:r>
          </a:p>
          <a:p>
            <a:pPr>
              <a:lnSpc>
                <a:spcPct val="107000"/>
              </a:lnSpc>
              <a:spcAft>
                <a:spcPts val="800"/>
              </a:spcAft>
            </a:pPr>
            <a:endParaRPr lang="de-CH" sz="28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e-CH" sz="2800" dirty="0">
                <a:effectLst/>
                <a:latin typeface="+mj-lt"/>
                <a:ea typeface="Calibri" panose="020F0502020204030204" pitchFamily="34" charset="0"/>
                <a:cs typeface="Times New Roman" panose="02020603050405020304" pitchFamily="18" charset="0"/>
              </a:rPr>
              <a:t>Bei der Beurteilungs- und Notenkonferenz setzen alle beteiligten Lehrpersonen gemeinsam die Zeugnisnoten und beurteilen die überfachlichen Kompetenzen.</a:t>
            </a:r>
          </a:p>
        </p:txBody>
      </p:sp>
    </p:spTree>
    <p:extLst>
      <p:ext uri="{BB962C8B-B14F-4D97-AF65-F5344CB8AC3E}">
        <p14:creationId xmlns:p14="http://schemas.microsoft.com/office/powerpoint/2010/main" val="896951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CF4EC-47BE-6504-5381-EE7BB6246763}"/>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30F27F13-FC89-DD0A-A20D-7170C0307861}"/>
              </a:ext>
            </a:extLst>
          </p:cNvPr>
          <p:cNvSpPr>
            <a:spLocks noGrp="1"/>
          </p:cNvSpPr>
          <p:nvPr>
            <p:ph type="dt" sz="half" idx="10"/>
          </p:nvPr>
        </p:nvSpPr>
        <p:spPr/>
        <p:txBody>
          <a:bodyPr/>
          <a:lstStyle/>
          <a:p>
            <a:endParaRPr lang="de-CH"/>
          </a:p>
        </p:txBody>
      </p:sp>
      <p:cxnSp>
        <p:nvCxnSpPr>
          <p:cNvPr id="7" name="Gerade Verbindung 6">
            <a:extLst>
              <a:ext uri="{FF2B5EF4-FFF2-40B4-BE49-F238E27FC236}">
                <a16:creationId xmlns:a16="http://schemas.microsoft.com/office/drawing/2014/main" id="{FF7F0EB3-FDE1-7622-2071-08F7F5F21B45}"/>
              </a:ext>
            </a:extLst>
          </p:cNvPr>
          <p:cNvCxnSpPr>
            <a:cxnSpLocks/>
          </p:cNvCxnSpPr>
          <p:nvPr/>
        </p:nvCxnSpPr>
        <p:spPr>
          <a:xfrm>
            <a:off x="2753710" y="3429000"/>
            <a:ext cx="668457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9262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170755-0BD3-DA38-2AE0-90DE8CB10E7B}"/>
              </a:ext>
            </a:extLst>
          </p:cNvPr>
          <p:cNvSpPr>
            <a:spLocks noGrp="1"/>
          </p:cNvSpPr>
          <p:nvPr>
            <p:ph type="title"/>
          </p:nvPr>
        </p:nvSpPr>
        <p:spPr/>
        <p:txBody>
          <a:bodyPr/>
          <a:lstStyle/>
          <a:p>
            <a:r>
              <a:rPr lang="de-CH" dirty="0"/>
              <a:t>Übertritt</a:t>
            </a:r>
          </a:p>
        </p:txBody>
      </p:sp>
      <p:pic>
        <p:nvPicPr>
          <p:cNvPr id="5" name="Grafik 4">
            <a:extLst>
              <a:ext uri="{FF2B5EF4-FFF2-40B4-BE49-F238E27FC236}">
                <a16:creationId xmlns:a16="http://schemas.microsoft.com/office/drawing/2014/main" id="{8E466EFD-10EC-8C1A-AC7D-6DB8DA570A57}"/>
              </a:ext>
            </a:extLst>
          </p:cNvPr>
          <p:cNvPicPr>
            <a:picLocks noChangeAspect="1"/>
          </p:cNvPicPr>
          <p:nvPr/>
        </p:nvPicPr>
        <p:blipFill>
          <a:blip r:embed="rId2"/>
          <a:stretch>
            <a:fillRect/>
          </a:stretch>
        </p:blipFill>
        <p:spPr>
          <a:xfrm>
            <a:off x="6414449" y="626163"/>
            <a:ext cx="4694828" cy="5307196"/>
          </a:xfrm>
          <a:prstGeom prst="rect">
            <a:avLst/>
          </a:prstGeom>
        </p:spPr>
      </p:pic>
      <p:sp>
        <p:nvSpPr>
          <p:cNvPr id="6" name="Inhaltsplatzhalter 2">
            <a:extLst>
              <a:ext uri="{FF2B5EF4-FFF2-40B4-BE49-F238E27FC236}">
                <a16:creationId xmlns:a16="http://schemas.microsoft.com/office/drawing/2014/main" id="{A97A46B3-B7F9-1A9A-E4A0-4C9ED584478B}"/>
              </a:ext>
            </a:extLst>
          </p:cNvPr>
          <p:cNvSpPr>
            <a:spLocks noGrp="1"/>
          </p:cNvSpPr>
          <p:nvPr>
            <p:ph idx="1"/>
          </p:nvPr>
        </p:nvSpPr>
        <p:spPr>
          <a:xfrm>
            <a:off x="838200" y="1636355"/>
            <a:ext cx="10515600" cy="4351338"/>
          </a:xfrm>
        </p:spPr>
        <p:txBody>
          <a:bodyPr>
            <a:normAutofit/>
          </a:bodyPr>
          <a:lstStyle/>
          <a:p>
            <a:r>
              <a:rPr lang="de-CH" dirty="0">
                <a:latin typeface="+mj-lt"/>
              </a:rPr>
              <a:t>Das Kind steht im Zentrum</a:t>
            </a:r>
          </a:p>
          <a:p>
            <a:endParaRPr lang="de-CH" dirty="0">
              <a:latin typeface="+mj-lt"/>
            </a:endParaRPr>
          </a:p>
          <a:p>
            <a:r>
              <a:rPr lang="de-CH" dirty="0">
                <a:latin typeface="+mj-lt"/>
              </a:rPr>
              <a:t>Gemeinsam Klarheit schaffen</a:t>
            </a:r>
          </a:p>
          <a:p>
            <a:pPr marL="0" indent="0">
              <a:buNone/>
            </a:pPr>
            <a:endParaRPr lang="de-CH" dirty="0">
              <a:latin typeface="+mj-lt"/>
            </a:endParaRPr>
          </a:p>
          <a:p>
            <a:r>
              <a:rPr lang="de-CH" dirty="0">
                <a:latin typeface="+mj-lt"/>
              </a:rPr>
              <a:t>Produkte und Material zeigen</a:t>
            </a:r>
          </a:p>
          <a:p>
            <a:endParaRPr lang="de-CH" dirty="0">
              <a:latin typeface="+mj-lt"/>
            </a:endParaRPr>
          </a:p>
          <a:p>
            <a:r>
              <a:rPr lang="de-CH" dirty="0">
                <a:latin typeface="+mj-lt"/>
              </a:rPr>
              <a:t>Gemeinsamer Entscheid</a:t>
            </a:r>
          </a:p>
          <a:p>
            <a:pPr lvl="1"/>
            <a:r>
              <a:rPr lang="de-CH" dirty="0">
                <a:latin typeface="+mj-lt"/>
              </a:rPr>
              <a:t>Bei Uneinigkeit abnehmende Schule</a:t>
            </a:r>
          </a:p>
        </p:txBody>
      </p:sp>
    </p:spTree>
    <p:extLst>
      <p:ext uri="{BB962C8B-B14F-4D97-AF65-F5344CB8AC3E}">
        <p14:creationId xmlns:p14="http://schemas.microsoft.com/office/powerpoint/2010/main" val="1545067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22DF436-E71E-4066-A564-D2E6E6FFAAFB}"/>
              </a:ext>
            </a:extLst>
          </p:cNvPr>
          <p:cNvPicPr>
            <a:picLocks noChangeAspect="1"/>
          </p:cNvPicPr>
          <p:nvPr/>
        </p:nvPicPr>
        <p:blipFill>
          <a:blip r:embed="rId2"/>
          <a:stretch>
            <a:fillRect/>
          </a:stretch>
        </p:blipFill>
        <p:spPr>
          <a:xfrm>
            <a:off x="1500471" y="122877"/>
            <a:ext cx="8045000" cy="6128974"/>
          </a:xfrm>
          <a:prstGeom prst="rect">
            <a:avLst/>
          </a:prstGeom>
        </p:spPr>
      </p:pic>
    </p:spTree>
    <p:extLst>
      <p:ext uri="{BB962C8B-B14F-4D97-AF65-F5344CB8AC3E}">
        <p14:creationId xmlns:p14="http://schemas.microsoft.com/office/powerpoint/2010/main" val="1629590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Inhaltsplatzhalter 2">
            <a:extLst>
              <a:ext uri="{FF2B5EF4-FFF2-40B4-BE49-F238E27FC236}">
                <a16:creationId xmlns:a16="http://schemas.microsoft.com/office/drawing/2014/main" id="{FBEDFFE4-F8FD-674D-2A11-C4FDA0B7B09F}"/>
              </a:ext>
            </a:extLst>
          </p:cNvPr>
          <p:cNvGraphicFramePr>
            <a:graphicFrameLocks noGrp="1"/>
          </p:cNvGraphicFramePr>
          <p:nvPr>
            <p:ph idx="1"/>
            <p:extLst>
              <p:ext uri="{D42A27DB-BD31-4B8C-83A1-F6EECF244321}">
                <p14:modId xmlns:p14="http://schemas.microsoft.com/office/powerpoint/2010/main" val="2407112961"/>
              </p:ext>
            </p:extLst>
          </p:nvPr>
        </p:nvGraphicFramePr>
        <p:xfrm>
          <a:off x="838200" y="1418389"/>
          <a:ext cx="7302661" cy="4764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el 1">
            <a:extLst>
              <a:ext uri="{FF2B5EF4-FFF2-40B4-BE49-F238E27FC236}">
                <a16:creationId xmlns:a16="http://schemas.microsoft.com/office/drawing/2014/main" id="{D2367601-2CD8-C5F7-AAD1-8FF3E20E297E}"/>
              </a:ext>
            </a:extLst>
          </p:cNvPr>
          <p:cNvSpPr>
            <a:spLocks noGrp="1"/>
          </p:cNvSpPr>
          <p:nvPr>
            <p:ph type="title"/>
          </p:nvPr>
        </p:nvSpPr>
        <p:spPr>
          <a:xfrm>
            <a:off x="700391" y="365125"/>
            <a:ext cx="10653409" cy="1325563"/>
          </a:xfrm>
        </p:spPr>
        <p:txBody>
          <a:bodyPr/>
          <a:lstStyle/>
          <a:p>
            <a:r>
              <a:rPr lang="de-CH" dirty="0"/>
              <a:t>Eine gute Lernkultur kennzeichnet sich durch…</a:t>
            </a:r>
          </a:p>
        </p:txBody>
      </p:sp>
      <p:sp>
        <p:nvSpPr>
          <p:cNvPr id="15" name="Textfeld 14">
            <a:extLst>
              <a:ext uri="{FF2B5EF4-FFF2-40B4-BE49-F238E27FC236}">
                <a16:creationId xmlns:a16="http://schemas.microsoft.com/office/drawing/2014/main" id="{0510B921-B25B-2A45-137E-043A20CFCD16}"/>
              </a:ext>
            </a:extLst>
          </p:cNvPr>
          <p:cNvSpPr txBox="1"/>
          <p:nvPr/>
        </p:nvSpPr>
        <p:spPr>
          <a:xfrm>
            <a:off x="7655117" y="6416716"/>
            <a:ext cx="4536883" cy="369332"/>
          </a:xfrm>
          <a:prstGeom prst="rect">
            <a:avLst/>
          </a:prstGeom>
          <a:noFill/>
        </p:spPr>
        <p:txBody>
          <a:bodyPr wrap="none" rtlCol="0">
            <a:spAutoFit/>
          </a:bodyPr>
          <a:lstStyle/>
          <a:p>
            <a:r>
              <a:rPr lang="de-CH" dirty="0"/>
              <a:t>[aus Winter, Felix (2016): Leistungsbewertung]</a:t>
            </a:r>
          </a:p>
        </p:txBody>
      </p:sp>
      <p:pic>
        <p:nvPicPr>
          <p:cNvPr id="4" name="Grafik 3">
            <a:extLst>
              <a:ext uri="{FF2B5EF4-FFF2-40B4-BE49-F238E27FC236}">
                <a16:creationId xmlns:a16="http://schemas.microsoft.com/office/drawing/2014/main" id="{B505480E-A49A-5126-6D9B-68774F189DC8}"/>
              </a:ext>
            </a:extLst>
          </p:cNvPr>
          <p:cNvPicPr>
            <a:picLocks noChangeAspect="1"/>
          </p:cNvPicPr>
          <p:nvPr/>
        </p:nvPicPr>
        <p:blipFill>
          <a:blip r:embed="rId8"/>
          <a:stretch>
            <a:fillRect/>
          </a:stretch>
        </p:blipFill>
        <p:spPr>
          <a:xfrm>
            <a:off x="8973916" y="2535223"/>
            <a:ext cx="1653997" cy="1946244"/>
          </a:xfrm>
          <a:prstGeom prst="rect">
            <a:avLst/>
          </a:prstGeom>
        </p:spPr>
      </p:pic>
      <p:sp>
        <p:nvSpPr>
          <p:cNvPr id="5" name="Titel 6">
            <a:extLst>
              <a:ext uri="{FF2B5EF4-FFF2-40B4-BE49-F238E27FC236}">
                <a16:creationId xmlns:a16="http://schemas.microsoft.com/office/drawing/2014/main" id="{8D53311A-7894-ADAE-DF54-F337B334982D}"/>
              </a:ext>
            </a:extLst>
          </p:cNvPr>
          <p:cNvSpPr txBox="1">
            <a:spLocks/>
          </p:cNvSpPr>
          <p:nvPr/>
        </p:nvSpPr>
        <p:spPr>
          <a:xfrm>
            <a:off x="8973916" y="4543426"/>
            <a:ext cx="1820335" cy="6477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400" dirty="0"/>
              <a:t>Felix Winter</a:t>
            </a:r>
          </a:p>
        </p:txBody>
      </p:sp>
    </p:spTree>
    <p:extLst>
      <p:ext uri="{BB962C8B-B14F-4D97-AF65-F5344CB8AC3E}">
        <p14:creationId xmlns:p14="http://schemas.microsoft.com/office/powerpoint/2010/main" val="3743950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01310665-5BCC-41B1-BDC5-B14EFE6198A4}"/>
              </a:ext>
            </a:extLst>
          </p:cNvPr>
          <p:cNvSpPr>
            <a:spLocks noGrp="1"/>
          </p:cNvSpPr>
          <p:nvPr>
            <p:ph type="dt" sz="half" idx="10"/>
          </p:nvPr>
        </p:nvSpPr>
        <p:spPr/>
        <p:txBody>
          <a:bodyPr/>
          <a:lstStyle/>
          <a:p>
            <a:endParaRPr lang="de-CH"/>
          </a:p>
        </p:txBody>
      </p:sp>
      <p:sp>
        <p:nvSpPr>
          <p:cNvPr id="5" name="Foliennummernplatzhalter 4">
            <a:extLst>
              <a:ext uri="{FF2B5EF4-FFF2-40B4-BE49-F238E27FC236}">
                <a16:creationId xmlns:a16="http://schemas.microsoft.com/office/drawing/2014/main" id="{EDCF238F-68EA-4C19-A973-ED8863FDC8BA}"/>
              </a:ext>
            </a:extLst>
          </p:cNvPr>
          <p:cNvSpPr>
            <a:spLocks noGrp="1"/>
          </p:cNvSpPr>
          <p:nvPr>
            <p:ph type="sldNum" sz="quarter" idx="4294967295"/>
          </p:nvPr>
        </p:nvSpPr>
        <p:spPr>
          <a:xfrm>
            <a:off x="8610600" y="6356350"/>
            <a:ext cx="2743200" cy="365125"/>
          </a:xfrm>
        </p:spPr>
        <p:txBody>
          <a:bodyPr/>
          <a:lstStyle/>
          <a:p>
            <a:fld id="{36DF96BA-AF5A-42CA-80DE-B5C224E43B1F}" type="slidenum">
              <a:rPr lang="de-CH" smtClean="0"/>
              <a:t>60</a:t>
            </a:fld>
            <a:endParaRPr lang="de-CH"/>
          </a:p>
        </p:txBody>
      </p:sp>
      <p:pic>
        <p:nvPicPr>
          <p:cNvPr id="6" name="Grafik 5">
            <a:extLst>
              <a:ext uri="{FF2B5EF4-FFF2-40B4-BE49-F238E27FC236}">
                <a16:creationId xmlns:a16="http://schemas.microsoft.com/office/drawing/2014/main" id="{49736F53-2E87-4791-A9F9-AF2A16EF3E59}"/>
              </a:ext>
            </a:extLst>
          </p:cNvPr>
          <p:cNvPicPr>
            <a:picLocks noChangeAspect="1"/>
          </p:cNvPicPr>
          <p:nvPr/>
        </p:nvPicPr>
        <p:blipFill>
          <a:blip r:embed="rId2"/>
          <a:stretch>
            <a:fillRect/>
          </a:stretch>
        </p:blipFill>
        <p:spPr>
          <a:xfrm>
            <a:off x="1480000" y="284399"/>
            <a:ext cx="7882364" cy="5846746"/>
          </a:xfrm>
          <a:prstGeom prst="rect">
            <a:avLst/>
          </a:prstGeom>
        </p:spPr>
      </p:pic>
    </p:spTree>
    <p:extLst>
      <p:ext uri="{BB962C8B-B14F-4D97-AF65-F5344CB8AC3E}">
        <p14:creationId xmlns:p14="http://schemas.microsoft.com/office/powerpoint/2010/main" val="2879188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08D22E-5C38-3A1F-E191-66FE0E966A92}"/>
              </a:ext>
            </a:extLst>
          </p:cNvPr>
          <p:cNvSpPr>
            <a:spLocks noGrp="1"/>
          </p:cNvSpPr>
          <p:nvPr>
            <p:ph type="title"/>
          </p:nvPr>
        </p:nvSpPr>
        <p:spPr/>
        <p:txBody>
          <a:bodyPr/>
          <a:lstStyle/>
          <a:p>
            <a:r>
              <a:rPr lang="de-CH" dirty="0"/>
              <a:t>Wieso Vielfalt in der Beurteilung?</a:t>
            </a:r>
          </a:p>
        </p:txBody>
      </p:sp>
      <p:sp>
        <p:nvSpPr>
          <p:cNvPr id="3" name="Inhaltsplatzhalter 2">
            <a:extLst>
              <a:ext uri="{FF2B5EF4-FFF2-40B4-BE49-F238E27FC236}">
                <a16:creationId xmlns:a16="http://schemas.microsoft.com/office/drawing/2014/main" id="{E524D352-6D1C-AEF1-6CDB-E8698C313F2D}"/>
              </a:ext>
            </a:extLst>
          </p:cNvPr>
          <p:cNvSpPr>
            <a:spLocks noGrp="1"/>
          </p:cNvSpPr>
          <p:nvPr>
            <p:ph idx="1"/>
          </p:nvPr>
        </p:nvSpPr>
        <p:spPr/>
        <p:txBody>
          <a:bodyPr/>
          <a:lstStyle/>
          <a:p>
            <a:r>
              <a:rPr lang="de-CH" dirty="0">
                <a:latin typeface="+mj-lt"/>
              </a:rPr>
              <a:t>Verschiedene Lernstile</a:t>
            </a:r>
          </a:p>
          <a:p>
            <a:r>
              <a:rPr lang="de-CH" dirty="0">
                <a:latin typeface="+mj-lt"/>
              </a:rPr>
              <a:t>Individuelle Förderung</a:t>
            </a:r>
          </a:p>
          <a:p>
            <a:r>
              <a:rPr lang="de-CH" dirty="0">
                <a:latin typeface="+mj-lt"/>
              </a:rPr>
              <a:t>Motivation</a:t>
            </a:r>
          </a:p>
          <a:p>
            <a:r>
              <a:rPr lang="de-CH" dirty="0">
                <a:latin typeface="+mj-lt"/>
              </a:rPr>
              <a:t>Soziales und emotionales Lernfeld</a:t>
            </a:r>
          </a:p>
          <a:p>
            <a:r>
              <a:rPr lang="de-CH" dirty="0">
                <a:latin typeface="+mj-lt"/>
              </a:rPr>
              <a:t>Reduzierung von Bevor- und </a:t>
            </a:r>
          </a:p>
          <a:p>
            <a:pPr marL="0" indent="0">
              <a:buNone/>
            </a:pPr>
            <a:r>
              <a:rPr lang="de-CH" dirty="0">
                <a:latin typeface="+mj-lt"/>
              </a:rPr>
              <a:t>   Benachteiligungen</a:t>
            </a:r>
          </a:p>
          <a:p>
            <a:endParaRPr lang="de-CH" dirty="0">
              <a:latin typeface="+mj-lt"/>
            </a:endParaRPr>
          </a:p>
        </p:txBody>
      </p:sp>
      <p:pic>
        <p:nvPicPr>
          <p:cNvPr id="6" name="Grafik 5" descr="Ein Bild, das Menschliches Gesicht, Cartoon, Kleidung, Zeichnung enthält.&#10;&#10;Automatisch generierte Beschreibung">
            <a:extLst>
              <a:ext uri="{FF2B5EF4-FFF2-40B4-BE49-F238E27FC236}">
                <a16:creationId xmlns:a16="http://schemas.microsoft.com/office/drawing/2014/main" id="{E9CF2397-EA57-81EA-B3B0-98F001CF5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944" y="1517557"/>
            <a:ext cx="4659406" cy="4659406"/>
          </a:xfrm>
          <a:prstGeom prst="rect">
            <a:avLst/>
          </a:prstGeom>
        </p:spPr>
      </p:pic>
    </p:spTree>
    <p:extLst>
      <p:ext uri="{BB962C8B-B14F-4D97-AF65-F5344CB8AC3E}">
        <p14:creationId xmlns:p14="http://schemas.microsoft.com/office/powerpoint/2010/main" val="147051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235E2DB-4697-41D4-A555-E96CC14D98F4}"/>
              </a:ext>
            </a:extLst>
          </p:cNvPr>
          <p:cNvSpPr>
            <a:spLocks noGrp="1"/>
          </p:cNvSpPr>
          <p:nvPr>
            <p:ph idx="1"/>
          </p:nvPr>
        </p:nvSpPr>
        <p:spPr/>
        <p:txBody>
          <a:bodyPr/>
          <a:lstStyle/>
          <a:p>
            <a:endParaRPr lang="de-CH"/>
          </a:p>
        </p:txBody>
      </p:sp>
      <p:sp>
        <p:nvSpPr>
          <p:cNvPr id="4" name="Datumsplatzhalter 3">
            <a:extLst>
              <a:ext uri="{FF2B5EF4-FFF2-40B4-BE49-F238E27FC236}">
                <a16:creationId xmlns:a16="http://schemas.microsoft.com/office/drawing/2014/main" id="{4174379C-C1CC-4D42-A83E-88B5A08C1585}"/>
              </a:ext>
            </a:extLst>
          </p:cNvPr>
          <p:cNvSpPr>
            <a:spLocks noGrp="1"/>
          </p:cNvSpPr>
          <p:nvPr>
            <p:ph type="dt" sz="half" idx="10"/>
          </p:nvPr>
        </p:nvSpPr>
        <p:spPr>
          <a:xfrm>
            <a:off x="838200" y="6356351"/>
            <a:ext cx="2743200" cy="365125"/>
          </a:xfrm>
        </p:spPr>
        <p:txBody>
          <a:bodyPr/>
          <a:lstStyle/>
          <a:p>
            <a:endParaRPr lang="de-CH"/>
          </a:p>
        </p:txBody>
      </p:sp>
      <p:sp>
        <p:nvSpPr>
          <p:cNvPr id="5" name="Foliennummernplatzhalter 4">
            <a:extLst>
              <a:ext uri="{FF2B5EF4-FFF2-40B4-BE49-F238E27FC236}">
                <a16:creationId xmlns:a16="http://schemas.microsoft.com/office/drawing/2014/main" id="{CA402465-FB19-49AF-B863-8CFB74ABB98E}"/>
              </a:ext>
            </a:extLst>
          </p:cNvPr>
          <p:cNvSpPr>
            <a:spLocks noGrp="1"/>
          </p:cNvSpPr>
          <p:nvPr>
            <p:ph type="sldNum" sz="quarter" idx="4294967295"/>
          </p:nvPr>
        </p:nvSpPr>
        <p:spPr>
          <a:xfrm>
            <a:off x="8610600" y="6356351"/>
            <a:ext cx="2743200" cy="365125"/>
          </a:xfrm>
        </p:spPr>
        <p:txBody>
          <a:bodyPr/>
          <a:lstStyle/>
          <a:p>
            <a:fld id="{36DF96BA-AF5A-42CA-80DE-B5C224E43B1F}" type="slidenum">
              <a:rPr lang="de-CH" smtClean="0"/>
              <a:t>8</a:t>
            </a:fld>
            <a:endParaRPr lang="de-CH"/>
          </a:p>
        </p:txBody>
      </p:sp>
      <p:pic>
        <p:nvPicPr>
          <p:cNvPr id="7" name="Grafik 6">
            <a:extLst>
              <a:ext uri="{FF2B5EF4-FFF2-40B4-BE49-F238E27FC236}">
                <a16:creationId xmlns:a16="http://schemas.microsoft.com/office/drawing/2014/main" id="{81B78E5D-A258-4452-820F-87EF845CD45A}"/>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787608A5-A67C-44E9-8BF9-D2B8C1B3FEB8}"/>
              </a:ext>
            </a:extLst>
          </p:cNvPr>
          <p:cNvSpPr txBox="1"/>
          <p:nvPr/>
        </p:nvSpPr>
        <p:spPr>
          <a:xfrm rot="20603094">
            <a:off x="8637502" y="1194953"/>
            <a:ext cx="819150" cy="307777"/>
          </a:xfrm>
          <a:prstGeom prst="rect">
            <a:avLst/>
          </a:prstGeom>
          <a:solidFill>
            <a:srgbClr val="EA5542"/>
          </a:solidFill>
        </p:spPr>
        <p:txBody>
          <a:bodyPr wrap="square" rtlCol="0">
            <a:spAutoFit/>
          </a:bodyPr>
          <a:lstStyle/>
          <a:p>
            <a:r>
              <a:rPr lang="de-CH" sz="1400" dirty="0"/>
              <a:t>Einteilen</a:t>
            </a:r>
          </a:p>
        </p:txBody>
      </p:sp>
      <p:sp>
        <p:nvSpPr>
          <p:cNvPr id="2" name="Titel 1">
            <a:extLst>
              <a:ext uri="{FF2B5EF4-FFF2-40B4-BE49-F238E27FC236}">
                <a16:creationId xmlns:a16="http://schemas.microsoft.com/office/drawing/2014/main" id="{A836CE22-7AEA-4881-AB30-40DDC938EE81}"/>
              </a:ext>
            </a:extLst>
          </p:cNvPr>
          <p:cNvSpPr>
            <a:spLocks noGrp="1"/>
          </p:cNvSpPr>
          <p:nvPr>
            <p:ph type="title"/>
          </p:nvPr>
        </p:nvSpPr>
        <p:spPr>
          <a:xfrm>
            <a:off x="631031" y="435770"/>
            <a:ext cx="5905500" cy="1528762"/>
          </a:xfrm>
        </p:spPr>
        <p:txBody>
          <a:bodyPr>
            <a:normAutofit fontScale="90000"/>
          </a:bodyPr>
          <a:lstStyle/>
          <a:p>
            <a:r>
              <a:rPr lang="de-CH" dirty="0"/>
              <a:t>Förderorientiert  Beurteilen </a:t>
            </a:r>
            <a:br>
              <a:rPr lang="de-CH" dirty="0"/>
            </a:br>
            <a:r>
              <a:rPr lang="de-CH" sz="3100" dirty="0"/>
              <a:t>wann immer möglich</a:t>
            </a:r>
            <a:endParaRPr lang="de-CH" dirty="0"/>
          </a:p>
        </p:txBody>
      </p:sp>
      <p:sp>
        <p:nvSpPr>
          <p:cNvPr id="9" name="Titel 1">
            <a:extLst>
              <a:ext uri="{FF2B5EF4-FFF2-40B4-BE49-F238E27FC236}">
                <a16:creationId xmlns:a16="http://schemas.microsoft.com/office/drawing/2014/main" id="{25A337ED-737A-A1F4-CE34-7197876A403D}"/>
              </a:ext>
            </a:extLst>
          </p:cNvPr>
          <p:cNvSpPr txBox="1">
            <a:spLocks/>
          </p:cNvSpPr>
          <p:nvPr/>
        </p:nvSpPr>
        <p:spPr>
          <a:xfrm>
            <a:off x="9483555" y="2426494"/>
            <a:ext cx="240982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dirty="0"/>
              <a:t>Einteilen </a:t>
            </a:r>
          </a:p>
          <a:p>
            <a:r>
              <a:rPr lang="de-CH" sz="2800" dirty="0"/>
              <a:t>wenn nötig</a:t>
            </a:r>
            <a:endParaRPr lang="de-CH" dirty="0"/>
          </a:p>
        </p:txBody>
      </p:sp>
      <p:sp>
        <p:nvSpPr>
          <p:cNvPr id="8" name="Titel 1">
            <a:extLst>
              <a:ext uri="{FF2B5EF4-FFF2-40B4-BE49-F238E27FC236}">
                <a16:creationId xmlns:a16="http://schemas.microsoft.com/office/drawing/2014/main" id="{87D5E9A3-0FA6-ED50-257C-826C3D7F3A05}"/>
              </a:ext>
            </a:extLst>
          </p:cNvPr>
          <p:cNvSpPr txBox="1">
            <a:spLocks/>
          </p:cNvSpPr>
          <p:nvPr/>
        </p:nvSpPr>
        <p:spPr>
          <a:xfrm>
            <a:off x="6367462" y="3571114"/>
            <a:ext cx="2409826" cy="169154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5700" dirty="0"/>
              <a:t>Bewerten</a:t>
            </a:r>
          </a:p>
          <a:p>
            <a:r>
              <a:rPr lang="de-CH" sz="5700" dirty="0"/>
              <a:t>mit Noten </a:t>
            </a:r>
            <a:br>
              <a:rPr lang="de-CH" dirty="0"/>
            </a:br>
            <a:r>
              <a:rPr lang="de-CH" sz="4000" dirty="0"/>
              <a:t>Ende Semester</a:t>
            </a:r>
          </a:p>
        </p:txBody>
      </p:sp>
    </p:spTree>
    <p:extLst>
      <p:ext uri="{BB962C8B-B14F-4D97-AF65-F5344CB8AC3E}">
        <p14:creationId xmlns:p14="http://schemas.microsoft.com/office/powerpoint/2010/main" val="211811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AF3841-13F4-4413-8842-329AC5CDDA0E}"/>
              </a:ext>
            </a:extLst>
          </p:cNvPr>
          <p:cNvSpPr>
            <a:spLocks noGrp="1"/>
          </p:cNvSpPr>
          <p:nvPr>
            <p:ph type="title"/>
          </p:nvPr>
        </p:nvSpPr>
        <p:spPr>
          <a:xfrm>
            <a:off x="838200" y="365125"/>
            <a:ext cx="10515600" cy="1325563"/>
          </a:xfrm>
        </p:spPr>
        <p:txBody>
          <a:bodyPr>
            <a:normAutofit/>
          </a:bodyPr>
          <a:lstStyle/>
          <a:p>
            <a:r>
              <a:rPr lang="de-CH" sz="3600" dirty="0"/>
              <a:t>Wieso unter dem Semester ohne Noten?</a:t>
            </a:r>
          </a:p>
        </p:txBody>
      </p:sp>
      <p:sp>
        <p:nvSpPr>
          <p:cNvPr id="3" name="Inhaltsplatzhalter 2">
            <a:extLst>
              <a:ext uri="{FF2B5EF4-FFF2-40B4-BE49-F238E27FC236}">
                <a16:creationId xmlns:a16="http://schemas.microsoft.com/office/drawing/2014/main" id="{7ADB58E9-4924-4344-B08B-2CF37F2E6F3D}"/>
              </a:ext>
            </a:extLst>
          </p:cNvPr>
          <p:cNvSpPr>
            <a:spLocks noGrp="1"/>
          </p:cNvSpPr>
          <p:nvPr>
            <p:ph idx="1"/>
          </p:nvPr>
        </p:nvSpPr>
        <p:spPr>
          <a:xfrm>
            <a:off x="838200" y="1510832"/>
            <a:ext cx="10515600" cy="4432768"/>
          </a:xfrm>
        </p:spPr>
        <p:txBody>
          <a:bodyPr>
            <a:normAutofit/>
          </a:bodyPr>
          <a:lstStyle/>
          <a:p>
            <a:pPr marL="514350" indent="-514350">
              <a:lnSpc>
                <a:spcPct val="150000"/>
              </a:lnSpc>
              <a:buAutoNum type="arabicPeriod"/>
            </a:pPr>
            <a:r>
              <a:rPr lang="de-CH" sz="2400" dirty="0">
                <a:latin typeface="+mj-lt"/>
              </a:rPr>
              <a:t>Noten enthalten zu wenig Information</a:t>
            </a:r>
          </a:p>
          <a:p>
            <a:pPr marL="514350" indent="-514350">
              <a:lnSpc>
                <a:spcPct val="150000"/>
              </a:lnSpc>
              <a:buAutoNum type="arabicPeriod"/>
            </a:pPr>
            <a:r>
              <a:rPr lang="de-CH" sz="2400" dirty="0">
                <a:latin typeface="+mj-lt"/>
              </a:rPr>
              <a:t>Noten sind fehleranfällig, aber täuschen etwas anderes vor</a:t>
            </a:r>
          </a:p>
          <a:p>
            <a:pPr marL="514350" indent="-514350">
              <a:lnSpc>
                <a:spcPct val="150000"/>
              </a:lnSpc>
              <a:buAutoNum type="arabicPeriod"/>
            </a:pPr>
            <a:r>
              <a:rPr lang="de-CH" sz="2400" dirty="0">
                <a:latin typeface="+mj-lt"/>
              </a:rPr>
              <a:t>Weder Leistungsschwache noch Leistungsstarke profitieren</a:t>
            </a:r>
          </a:p>
          <a:p>
            <a:pPr marL="514350" indent="-514350">
              <a:lnSpc>
                <a:spcPct val="150000"/>
              </a:lnSpc>
              <a:buAutoNum type="arabicPeriod"/>
            </a:pPr>
            <a:r>
              <a:rPr lang="de-CH" sz="2400" dirty="0">
                <a:latin typeface="+mj-lt"/>
              </a:rPr>
              <a:t>Verbalrückmeldungen verlieren neben Noten ihren Wert</a:t>
            </a:r>
          </a:p>
          <a:p>
            <a:pPr marL="514350" indent="-514350">
              <a:lnSpc>
                <a:spcPct val="150000"/>
              </a:lnSpc>
              <a:buAutoNum type="arabicPeriod"/>
            </a:pPr>
            <a:r>
              <a:rPr lang="de-CH" sz="2400" dirty="0">
                <a:latin typeface="+mj-lt"/>
              </a:rPr>
              <a:t>Hindert Individualisierung und Vielfalt im Unterricht</a:t>
            </a:r>
          </a:p>
          <a:p>
            <a:pPr marL="514350" indent="-514350">
              <a:lnSpc>
                <a:spcPct val="150000"/>
              </a:lnSpc>
              <a:buAutoNum type="arabicPeriod"/>
            </a:pPr>
            <a:r>
              <a:rPr lang="de-CH" sz="2400" dirty="0">
                <a:latin typeface="+mj-lt"/>
              </a:rPr>
              <a:t>Hindert Fehler als Helfer zu sehen</a:t>
            </a:r>
          </a:p>
          <a:p>
            <a:pPr marL="0" indent="0">
              <a:buNone/>
            </a:pPr>
            <a:endParaRPr lang="de-CH" dirty="0">
              <a:latin typeface="+mj-lt"/>
            </a:endParaRPr>
          </a:p>
        </p:txBody>
      </p:sp>
    </p:spTree>
    <p:custDataLst>
      <p:tags r:id="rId1"/>
    </p:custDataLst>
    <p:extLst>
      <p:ext uri="{BB962C8B-B14F-4D97-AF65-F5344CB8AC3E}">
        <p14:creationId xmlns:p14="http://schemas.microsoft.com/office/powerpoint/2010/main" val="2741216083"/>
      </p:ext>
    </p:extLst>
  </p:cSld>
  <p:clrMapOvr>
    <a:masterClrMapping/>
  </p:clrMapOvr>
  <mc:AlternateContent xmlns:mc="http://schemas.openxmlformats.org/markup-compatibility/2006" xmlns:p14="http://schemas.microsoft.com/office/powerpoint/2010/main">
    <mc:Choice Requires="p14">
      <p:transition spd="slow" p14:dur="2000" advTm="144193"/>
    </mc:Choice>
    <mc:Fallback xmlns="">
      <p:transition spd="slow" advTm="1441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4|15.1|10.5|7.5|18.4|14.4|26"/>
</p:tagLst>
</file>

<file path=ppt/tags/tag2.xml><?xml version="1.0" encoding="utf-8"?>
<p:tagLst xmlns:a="http://schemas.openxmlformats.org/drawingml/2006/main" xmlns:r="http://schemas.openxmlformats.org/officeDocument/2006/relationships" xmlns:p="http://schemas.openxmlformats.org/presentationml/2006/main">
  <p:tag name="TIMING" val="|7.4|6.6|10.2|12.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488826BEE342A46AAB708D280435888" ma:contentTypeVersion="0" ma:contentTypeDescription="Ein neues Dokument erstellen." ma:contentTypeScope="" ma:versionID="f0817a72ccf5b56d4ffe8cf465619309">
  <xsd:schema xmlns:xsd="http://www.w3.org/2001/XMLSchema" xmlns:xs="http://www.w3.org/2001/XMLSchema" xmlns:p="http://schemas.microsoft.com/office/2006/metadata/properties" targetNamespace="http://schemas.microsoft.com/office/2006/metadata/properties" ma:root="true" ma:fieldsID="10627edd4f09c1f414843cf0643fb7b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68FE89-07B8-41F8-80B8-5364A57DC611}">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96D65B-8AEF-4BCE-9FA9-AB154D426DD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ECADE6E-9507-411F-A8F8-F71E3F7393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2291</Words>
  <Application>Microsoft Office PowerPoint</Application>
  <PresentationFormat>Breitbild</PresentationFormat>
  <Paragraphs>500</Paragraphs>
  <Slides>60</Slides>
  <Notes>46</Notes>
  <HiddenSlides>1</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60</vt:i4>
      </vt:variant>
    </vt:vector>
  </HeadingPairs>
  <TitlesOfParts>
    <vt:vector size="67" baseType="lpstr">
      <vt:lpstr>Arial</vt:lpstr>
      <vt:lpstr>Calibri</vt:lpstr>
      <vt:lpstr>Calibri Light</vt:lpstr>
      <vt:lpstr>Luzerner Basisschrift</vt:lpstr>
      <vt:lpstr>OpenDyslexic</vt:lpstr>
      <vt:lpstr>Times New Roman</vt:lpstr>
      <vt:lpstr>Office</vt:lpstr>
      <vt:lpstr>Willkommen zum Elternkaffee «konstruktives Beurteilen»  Vielfältige Lern- und Beurteilungskultur im Schulhaus St. Karli</vt:lpstr>
      <vt:lpstr>Ablauf</vt:lpstr>
      <vt:lpstr>Wie ist es zu einer vielfältigen Lern- und Beurteilungskultur im St. Karli gekommen?   1. Ab SJ 18/19 Pilotphase in einzelnen Schulhäusern der Stadt 2. SJ 22/23 Beschluss des Rektorats zur Ausweitung      auf alle Schulen der Stadt Luzern 3. SJ 23/24 Bildung einer Expertengruppe und Erstellung eines           Rahmenkonzepts für die Stadt Luzern 4.  SJ 24/25 Weiterbildung im Schulteam St. Karli 5. SJ 25/26 Start der Umsetzung auf der Mittelstufe 1</vt:lpstr>
      <vt:lpstr>Vielfältige Lern- und Beurteilungskultur  -  Motivation für eine Pädagogik der Vielfalt</vt:lpstr>
      <vt:lpstr>Welche Lernkultur möchten wir (er)leben?</vt:lpstr>
      <vt:lpstr>Eine gute Lernkultur kennzeichnet sich durch…</vt:lpstr>
      <vt:lpstr>Wieso Vielfalt in der Beurteilung?</vt:lpstr>
      <vt:lpstr>Förderorientiert  Beurteilen  wann immer möglich</vt:lpstr>
      <vt:lpstr>Wieso unter dem Semester ohne Noten?</vt:lpstr>
      <vt:lpstr>Eine Lernkontrolle mit zwei Aufgaben wird benotet  </vt:lpstr>
      <vt:lpstr>Eine Lernkontrolle mit zwei Aufgaben wird benotet  </vt:lpstr>
      <vt:lpstr>Eine Lernkontrolle mit zwei Aufgaben wird benotet  </vt:lpstr>
      <vt:lpstr>Wie könnte ein qualitatives Feedback aussehen? </vt:lpstr>
      <vt:lpstr>Note und verbal Feedback. Wieso nicht beides? </vt:lpstr>
      <vt:lpstr>John Hattie - Feedback</vt:lpstr>
      <vt:lpstr>PowerPoint-Präsentation</vt:lpstr>
      <vt:lpstr>PowerPoint-Präsentation</vt:lpstr>
      <vt:lpstr>Vielfältige Beurteilungsanlässe</vt:lpstr>
      <vt:lpstr>PowerPoint-Präsentation</vt:lpstr>
      <vt:lpstr>PowerPoint-Präsentation</vt:lpstr>
      <vt:lpstr>PowerPoint-Präsentation</vt:lpstr>
      <vt:lpstr>     Englisch Check Sheet</vt:lpstr>
      <vt:lpstr>   Produktbeurteilungen</vt:lpstr>
      <vt:lpstr>PowerPoint-Präsentation</vt:lpstr>
      <vt:lpstr>   Produktbeurteilungen: BG-Mappe</vt:lpstr>
      <vt:lpstr>Vielfältige Rückmeldeformen</vt:lpstr>
      <vt:lpstr>   Punkte</vt:lpstr>
      <vt:lpstr>   Pfeil (und verbal schriftlich)</vt:lpstr>
      <vt:lpstr>   Pfeil (Selbsteinschätzung)</vt:lpstr>
      <vt:lpstr>   Bewertungsraster</vt:lpstr>
      <vt:lpstr>   Spinnennetz</vt:lpstr>
      <vt:lpstr>   Verbal schriftlich</vt:lpstr>
      <vt:lpstr>   verbal mündlich!</vt:lpstr>
      <vt:lpstr>PowerPoint-Präsentation</vt:lpstr>
      <vt:lpstr>Ein Lerngespräch ist ein Gespräch …  … zwischen Lehrperson und Schüler*in … zu zweit oder in Gruppen … mit fachlichen oder überfachlichen Schwerpunkten … welches regelmässig stattfindet ... bei dem gemeinsam zurückgeschaut und     neue Ziele gesetzt werden.</vt:lpstr>
      <vt:lpstr>Lerngespräche und Lerngespräche </vt:lpstr>
      <vt:lpstr>Vorbereitung und Dokumentation</vt:lpstr>
      <vt:lpstr>PowerPoint-Präsentation</vt:lpstr>
      <vt:lpstr>Screening</vt:lpstr>
      <vt:lpstr>Notenkonferenz</vt:lpstr>
      <vt:lpstr>PowerPoint-Präsentation</vt:lpstr>
      <vt:lpstr>Das Zeugnis ist …</vt:lpstr>
      <vt:lpstr>Professioneller Ermessenentscheid</vt:lpstr>
      <vt:lpstr>PowerPoint-Präsentation</vt:lpstr>
      <vt:lpstr>Informationen während des Semesters</vt:lpstr>
      <vt:lpstr>PowerPoint-Präsentation</vt:lpstr>
      <vt:lpstr>Leistungsdokumentation…</vt:lpstr>
      <vt:lpstr>PowerPoint-Präsentation</vt:lpstr>
      <vt:lpstr>Entwicklungsziel Beurteilen</vt:lpstr>
      <vt:lpstr>Standard Beurteilen St. Karli</vt:lpstr>
      <vt:lpstr>Ablauf</vt:lpstr>
      <vt:lpstr>PowerPoint-Präsentation</vt:lpstr>
      <vt:lpstr>PowerPoint-Präsentation</vt:lpstr>
      <vt:lpstr>PowerPoint-Präsentation</vt:lpstr>
      <vt:lpstr>PowerPoint-Präsentation</vt:lpstr>
      <vt:lpstr>PowerPoint-Präsentation</vt:lpstr>
      <vt:lpstr>PowerPoint-Präsentation</vt:lpstr>
      <vt:lpstr>Übertritt</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Beurteilen ohne Noten</dc:title>
  <dc:creator>Stefan Fuchs</dc:creator>
  <cp:lastModifiedBy>Sager Martina</cp:lastModifiedBy>
  <cp:revision>28</cp:revision>
  <cp:lastPrinted>2021-08-15T22:14:15Z</cp:lastPrinted>
  <dcterms:created xsi:type="dcterms:W3CDTF">2018-03-17T21:55:58Z</dcterms:created>
  <dcterms:modified xsi:type="dcterms:W3CDTF">2025-05-08T07:42:40Z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0x0101005488826BEE342A46AAB708D280435888</vt:lpwstr>
  </property>
</Properties>
</file>